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99" r:id="rId2"/>
    <p:sldId id="258" r:id="rId3"/>
    <p:sldId id="259" r:id="rId4"/>
    <p:sldId id="296" r:id="rId5"/>
    <p:sldId id="310" r:id="rId6"/>
    <p:sldId id="312" r:id="rId7"/>
    <p:sldId id="316" r:id="rId8"/>
    <p:sldId id="311" r:id="rId9"/>
    <p:sldId id="302" r:id="rId10"/>
    <p:sldId id="300" r:id="rId11"/>
    <p:sldId id="319" r:id="rId12"/>
    <p:sldId id="303" r:id="rId13"/>
    <p:sldId id="322" r:id="rId14"/>
    <p:sldId id="326" r:id="rId15"/>
    <p:sldId id="329" r:id="rId16"/>
    <p:sldId id="305" r:id="rId17"/>
    <p:sldId id="344" r:id="rId18"/>
    <p:sldId id="345" r:id="rId19"/>
    <p:sldId id="350" r:id="rId20"/>
    <p:sldId id="304" r:id="rId21"/>
    <p:sldId id="356" r:id="rId22"/>
    <p:sldId id="306" r:id="rId23"/>
    <p:sldId id="363" r:id="rId24"/>
    <p:sldId id="364" r:id="rId25"/>
    <p:sldId id="366" r:id="rId26"/>
    <p:sldId id="368" r:id="rId27"/>
    <p:sldId id="371" r:id="rId28"/>
    <p:sldId id="374" r:id="rId29"/>
    <p:sldId id="373" r:id="rId30"/>
    <p:sldId id="379" r:id="rId31"/>
    <p:sldId id="29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2E4"/>
    <a:srgbClr val="A679AF"/>
    <a:srgbClr val="EF99A4"/>
    <a:srgbClr val="F8CE85"/>
    <a:srgbClr val="E66677"/>
    <a:srgbClr val="9E71AC"/>
    <a:srgbClr val="E47E8D"/>
    <a:srgbClr val="A580B7"/>
    <a:srgbClr val="E30613"/>
    <a:srgbClr val="9AA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33" autoAdjust="0"/>
    <p:restoredTop sz="96299" autoAdjust="0"/>
  </p:normalViewPr>
  <p:slideViewPr>
    <p:cSldViewPr snapToGrid="0">
      <p:cViewPr varScale="1">
        <p:scale>
          <a:sx n="82" d="100"/>
          <a:sy n="82" d="100"/>
        </p:scale>
        <p:origin x="44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38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12B98-4418-EB49-9D2B-6A764D1D6634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ADD10-E74F-D447-97F2-9675FBF74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AE1E7-346C-4A4E-8167-247A92DBB887}" type="datetimeFigureOut">
              <a:rPr lang="en-US" smtClean="0"/>
              <a:t>1/29/2024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3E675E-B2DC-5A4F-8404-003BB838478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7681698" y="1234018"/>
            <a:ext cx="3847884" cy="368846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person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hot air balloons&#10;&#10;Description automatically generated with medium confidence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road, way, highway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person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outdoor, satellite, dark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2"/>
            <a:ext cx="4777273" cy="6858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1166580" y="2958558"/>
            <a:ext cx="23959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n>
                  <a:noFill/>
                </a:ln>
                <a:gradFill flip="none" rotWithShape="1">
                  <a:gsLst>
                    <a:gs pos="0">
                      <a:schemeClr val="accent2"/>
                    </a:gs>
                    <a:gs pos="70000">
                      <a:schemeClr val="accent1"/>
                    </a:gs>
                  </a:gsLst>
                  <a:lin ang="0" scaled="1"/>
                  <a:tileRect/>
                </a:gradFill>
              </a:rPr>
              <a:t>Agenda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28520" y="1931437"/>
            <a:ext cx="3072078" cy="2995126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09284" y="1506893"/>
            <a:ext cx="5216136" cy="3844212"/>
          </a:xfrm>
        </p:spPr>
        <p:txBody>
          <a:bodyPr anchor="ctr"/>
          <a:lstStyle>
            <a:lvl1pPr marL="342900" indent="-342900">
              <a:buFont typeface="+mj-lt"/>
              <a:buAutoNum type="arabicPeriod"/>
              <a:defRPr b="1"/>
            </a:lvl1pPr>
            <a:lvl2pPr marL="800100" indent="-3429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 dirty="0"/>
              <a:t>Introduction</a:t>
            </a:r>
          </a:p>
          <a:p>
            <a:pPr lvl="1"/>
            <a:r>
              <a:rPr lang="en-US" dirty="0"/>
              <a:t>What is </a:t>
            </a:r>
            <a:r>
              <a:rPr lang="en-US" dirty="0" err="1"/>
              <a:t>GraphQL</a:t>
            </a:r>
            <a:endParaRPr lang="en-US" dirty="0"/>
          </a:p>
          <a:p>
            <a:pPr lvl="1"/>
            <a:r>
              <a:rPr lang="en-US" dirty="0"/>
              <a:t>Required Tools</a:t>
            </a:r>
          </a:p>
          <a:p>
            <a:pPr lvl="1"/>
            <a:r>
              <a:rPr lang="en-US" dirty="0"/>
              <a:t>Fundament</a:t>
            </a:r>
          </a:p>
          <a:p>
            <a:pPr lvl="0"/>
            <a:r>
              <a:rPr lang="en-US" dirty="0"/>
              <a:t>Schema</a:t>
            </a:r>
          </a:p>
          <a:p>
            <a:pPr lvl="1"/>
            <a:r>
              <a:rPr lang="en-US" dirty="0"/>
              <a:t>Queries</a:t>
            </a:r>
          </a:p>
          <a:p>
            <a:pPr lvl="1"/>
            <a:r>
              <a:rPr lang="en-US" dirty="0"/>
              <a:t>Mutation</a:t>
            </a:r>
          </a:p>
          <a:p>
            <a:pPr lvl="1"/>
            <a:r>
              <a:rPr lang="en-US" dirty="0"/>
              <a:t>Errors</a:t>
            </a:r>
          </a:p>
          <a:p>
            <a:pPr lvl="1"/>
            <a:endParaRPr lang="en-US" dirty="0"/>
          </a:p>
          <a:p>
            <a:pPr lvl="0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-2"/>
            <a:ext cx="9892145" cy="685800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037723" y="1706186"/>
            <a:ext cx="7830052" cy="3084889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480443" y="2177969"/>
            <a:ext cx="6939657" cy="210828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0410715" y="221874"/>
            <a:ext cx="1649412" cy="1484312"/>
          </a:xfrm>
        </p:spPr>
        <p:txBody>
          <a:bodyPr anchor="b">
            <a:normAutofit/>
          </a:bodyPr>
          <a:lstStyle>
            <a:lvl1pPr marL="0" indent="0" algn="r">
              <a:buNone/>
              <a:defRPr sz="60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089058" y="5147638"/>
            <a:ext cx="359741" cy="359741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8867775" y="5368998"/>
            <a:ext cx="351564" cy="35974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69829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6983408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6982915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202779" y="0"/>
            <a:ext cx="0" cy="6858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9360571" y="4785824"/>
            <a:ext cx="1383630" cy="1383630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9180097" y="4656221"/>
            <a:ext cx="1383630" cy="138363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1122186" y="1626113"/>
            <a:ext cx="517358" cy="517358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0941712" y="1776508"/>
            <a:ext cx="505599" cy="51735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8885196" y="2994326"/>
            <a:ext cx="434674" cy="434674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8704723" y="3144721"/>
            <a:ext cx="424794" cy="434674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212987"/>
            <a:ext cx="10293016" cy="46279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1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6054007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5" y="1212987"/>
            <a:ext cx="6054008" cy="46279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4" name="Connector: Elbow 3"/>
          <p:cNvCxnSpPr/>
          <p:nvPr userDrawn="1"/>
        </p:nvCxnSpPr>
        <p:spPr>
          <a:xfrm flipV="1">
            <a:off x="0" y="847908"/>
            <a:ext cx="12211665" cy="5604646"/>
          </a:xfrm>
          <a:prstGeom prst="bentConnector3">
            <a:avLst>
              <a:gd name="adj1" fmla="val 78341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321255" y="1565138"/>
            <a:ext cx="4032340" cy="3923671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395007" y="5849295"/>
            <a:ext cx="452864" cy="452864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1214534" y="5999690"/>
            <a:ext cx="442571" cy="452864"/>
          </a:xfrm>
          <a:prstGeom prst="rect">
            <a:avLst/>
          </a:prstGeom>
          <a:solidFill>
            <a:srgbClr val="9E71A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037747" y="405446"/>
            <a:ext cx="322563" cy="322563"/>
          </a:xfrm>
          <a:prstGeom prst="rect">
            <a:avLst/>
          </a:prstGeom>
          <a:solidFill>
            <a:srgbClr val="E47E8D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8857273" y="555841"/>
            <a:ext cx="315231" cy="32256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GraphQL with Apollo and NodeJs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hydrozoan, night sky&#10;&#10;Description automatically generated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 rot="20221441">
            <a:off x="5699333" y="1686762"/>
            <a:ext cx="6403389" cy="35436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side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571108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435850" y="-1"/>
            <a:ext cx="4756150" cy="6719091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5711483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1" y="1290733"/>
            <a:ext cx="5711080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6"/>
          <p:cNvSpPr>
            <a:spLocks noGrp="1"/>
          </p:cNvSpPr>
          <p:nvPr>
            <p:ph type="body" sz="quarter" idx="33" hasCustomPrompt="1"/>
          </p:nvPr>
        </p:nvSpPr>
        <p:spPr>
          <a:xfrm>
            <a:off x="8223819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Text Placeholder 36"/>
          <p:cNvSpPr>
            <a:spLocks noGrp="1"/>
          </p:cNvSpPr>
          <p:nvPr>
            <p:ph type="body" sz="quarter" idx="32" hasCustomPrompt="1"/>
          </p:nvPr>
        </p:nvSpPr>
        <p:spPr>
          <a:xfrm>
            <a:off x="4528628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623914"/>
            <a:ext cx="3345513" cy="4235711"/>
          </a:xfr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4721333" y="1815548"/>
            <a:ext cx="2960105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8434876" y="1815548"/>
            <a:ext cx="2971756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815548"/>
            <a:ext cx="2961403" cy="45382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1033463" y="2462197"/>
            <a:ext cx="2962275" cy="298942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0"/>
          </p:nvPr>
        </p:nvSpPr>
        <p:spPr>
          <a:xfrm>
            <a:off x="4732336" y="2460687"/>
            <a:ext cx="2962275" cy="3056342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8434876" y="2461009"/>
            <a:ext cx="2962275" cy="30420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99" y="405446"/>
            <a:ext cx="10293015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2012147"/>
            <a:ext cx="5039882" cy="365759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1" y="1399721"/>
            <a:ext cx="5039882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240828" y="2021478"/>
            <a:ext cx="5039882" cy="3657599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240828" y="1399721"/>
            <a:ext cx="5039882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047653" y="1399721"/>
            <a:ext cx="0" cy="4593575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/>
          <p:cNvSpPr>
            <a:spLocks noGrp="1"/>
          </p:cNvSpPr>
          <p:nvPr>
            <p:ph type="body" sz="quarter" idx="25" hasCustomPrompt="1"/>
          </p:nvPr>
        </p:nvSpPr>
        <p:spPr>
          <a:xfrm>
            <a:off x="6216413" y="3907922"/>
            <a:ext cx="5142292" cy="2281960"/>
          </a:xfrm>
          <a:solidFill>
            <a:schemeClr val="tx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24" hasCustomPrompt="1"/>
          </p:nvPr>
        </p:nvSpPr>
        <p:spPr>
          <a:xfrm>
            <a:off x="833437" y="3897983"/>
            <a:ext cx="5142292" cy="2281960"/>
          </a:xfrm>
          <a:solidFill>
            <a:schemeClr val="tx1">
              <a:lumMod val="9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365498"/>
            <a:ext cx="5142292" cy="2281960"/>
          </a:xfrm>
          <a:solidFill>
            <a:schemeClr val="tx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6216413" y="1365498"/>
            <a:ext cx="5142292" cy="2281960"/>
          </a:xfrm>
          <a:solidFill>
            <a:schemeClr val="tx1">
              <a:lumMod val="95000"/>
              <a:alpha val="50000"/>
            </a:scheme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397029" y="1509607"/>
            <a:ext cx="4760844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509607"/>
            <a:ext cx="4731026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1034128" y="1962468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6411936" y="1962468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46"/>
          <p:cNvSpPr>
            <a:spLocks noGrp="1"/>
          </p:cNvSpPr>
          <p:nvPr>
            <p:ph type="body" sz="quarter" idx="29" hasCustomPrompt="1"/>
          </p:nvPr>
        </p:nvSpPr>
        <p:spPr>
          <a:xfrm>
            <a:off x="6397029" y="4068814"/>
            <a:ext cx="4760844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vi-VN" dirty="0"/>
              <a:t>Sub-Heading Here</a:t>
            </a:r>
            <a:endParaRPr lang="en-US" dirty="0"/>
          </a:p>
        </p:txBody>
      </p:sp>
      <p:sp>
        <p:nvSpPr>
          <p:cNvPr id="23" name="Text Placeholder 46"/>
          <p:cNvSpPr>
            <a:spLocks noGrp="1"/>
          </p:cNvSpPr>
          <p:nvPr>
            <p:ph type="body" sz="quarter" idx="30" hasCustomPrompt="1"/>
          </p:nvPr>
        </p:nvSpPr>
        <p:spPr>
          <a:xfrm>
            <a:off x="1034128" y="4068814"/>
            <a:ext cx="4731026" cy="42321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31"/>
          </p:nvPr>
        </p:nvSpPr>
        <p:spPr>
          <a:xfrm>
            <a:off x="1034128" y="4521675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6411936" y="4521675"/>
            <a:ext cx="4731026" cy="146653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6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block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6"/>
          <p:cNvSpPr>
            <a:spLocks noGrp="1"/>
          </p:cNvSpPr>
          <p:nvPr>
            <p:ph type="body" sz="quarter" idx="25" hasCustomPrompt="1"/>
          </p:nvPr>
        </p:nvSpPr>
        <p:spPr>
          <a:xfrm>
            <a:off x="8247998" y="1272345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833437" y="1272345"/>
            <a:ext cx="3345513" cy="2369001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4540717" y="1272346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1034128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1034128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36"/>
          <p:cNvSpPr>
            <a:spLocks noGrp="1"/>
          </p:cNvSpPr>
          <p:nvPr>
            <p:ph type="body" sz="quarter" idx="39" hasCustomPrompt="1"/>
          </p:nvPr>
        </p:nvSpPr>
        <p:spPr>
          <a:xfrm>
            <a:off x="8247998" y="3959610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26" name="Text Placeholder 36"/>
          <p:cNvSpPr>
            <a:spLocks noGrp="1"/>
          </p:cNvSpPr>
          <p:nvPr>
            <p:ph type="body" sz="quarter" idx="40" hasCustomPrompt="1"/>
          </p:nvPr>
        </p:nvSpPr>
        <p:spPr>
          <a:xfrm>
            <a:off x="4540717" y="3959611"/>
            <a:ext cx="3345513" cy="2369000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 </a:t>
            </a:r>
            <a:endParaRPr lang="en-US" dirty="0"/>
          </a:p>
        </p:txBody>
      </p:sp>
      <p:sp>
        <p:nvSpPr>
          <p:cNvPr id="31" name="Text Placeholder 36"/>
          <p:cNvSpPr>
            <a:spLocks noGrp="1"/>
          </p:cNvSpPr>
          <p:nvPr>
            <p:ph type="body" sz="quarter" idx="45" hasCustomPrompt="1"/>
          </p:nvPr>
        </p:nvSpPr>
        <p:spPr>
          <a:xfrm>
            <a:off x="833437" y="3969549"/>
            <a:ext cx="3345513" cy="2369001"/>
          </a:xfrm>
          <a:solidFill>
            <a:srgbClr val="E1D2E4">
              <a:alpha val="40000"/>
            </a:srgbClr>
          </a:solidFill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37" name="Text Placeholder 46"/>
          <p:cNvSpPr>
            <a:spLocks noGrp="1"/>
          </p:cNvSpPr>
          <p:nvPr>
            <p:ph type="body" sz="quarter" idx="46" hasCustomPrompt="1"/>
          </p:nvPr>
        </p:nvSpPr>
        <p:spPr>
          <a:xfrm>
            <a:off x="4728135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47"/>
          </p:nvPr>
        </p:nvSpPr>
        <p:spPr>
          <a:xfrm>
            <a:off x="4728135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Text Placeholder 46"/>
          <p:cNvSpPr>
            <a:spLocks noGrp="1"/>
          </p:cNvSpPr>
          <p:nvPr>
            <p:ph type="body" sz="quarter" idx="48" hasCustomPrompt="1"/>
          </p:nvPr>
        </p:nvSpPr>
        <p:spPr>
          <a:xfrm>
            <a:off x="8469954" y="1376001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49"/>
          </p:nvPr>
        </p:nvSpPr>
        <p:spPr>
          <a:xfrm>
            <a:off x="8469954" y="2071074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Rectangle 42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 Placeholder 46"/>
          <p:cNvSpPr>
            <a:spLocks noGrp="1"/>
          </p:cNvSpPr>
          <p:nvPr>
            <p:ph type="body" sz="quarter" idx="50" hasCustomPrompt="1"/>
          </p:nvPr>
        </p:nvSpPr>
        <p:spPr>
          <a:xfrm>
            <a:off x="1034128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45" name="Text Placeholder 2"/>
          <p:cNvSpPr>
            <a:spLocks noGrp="1"/>
          </p:cNvSpPr>
          <p:nvPr>
            <p:ph type="body" sz="quarter" idx="51"/>
          </p:nvPr>
        </p:nvSpPr>
        <p:spPr>
          <a:xfrm>
            <a:off x="1034128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6" name="Text Placeholder 46"/>
          <p:cNvSpPr>
            <a:spLocks noGrp="1"/>
          </p:cNvSpPr>
          <p:nvPr>
            <p:ph type="body" sz="quarter" idx="52" hasCustomPrompt="1"/>
          </p:nvPr>
        </p:nvSpPr>
        <p:spPr>
          <a:xfrm>
            <a:off x="4728135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48" name="Text Placeholder 2"/>
          <p:cNvSpPr>
            <a:spLocks noGrp="1"/>
          </p:cNvSpPr>
          <p:nvPr>
            <p:ph type="body" sz="quarter" idx="53"/>
          </p:nvPr>
        </p:nvSpPr>
        <p:spPr>
          <a:xfrm>
            <a:off x="4728135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0" name="Text Placeholder 46"/>
          <p:cNvSpPr>
            <a:spLocks noGrp="1"/>
          </p:cNvSpPr>
          <p:nvPr>
            <p:ph type="body" sz="quarter" idx="54" hasCustomPrompt="1"/>
          </p:nvPr>
        </p:nvSpPr>
        <p:spPr>
          <a:xfrm>
            <a:off x="8469954" y="4091985"/>
            <a:ext cx="2961403" cy="601357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  <p:sp>
        <p:nvSpPr>
          <p:cNvPr id="51" name="Text Placeholder 2"/>
          <p:cNvSpPr>
            <a:spLocks noGrp="1"/>
          </p:cNvSpPr>
          <p:nvPr>
            <p:ph type="body" sz="quarter" idx="55"/>
          </p:nvPr>
        </p:nvSpPr>
        <p:spPr>
          <a:xfrm>
            <a:off x="8469954" y="4787058"/>
            <a:ext cx="2970677" cy="123761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2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or: Elbow 6"/>
          <p:cNvCxnSpPr/>
          <p:nvPr userDrawn="1"/>
        </p:nvCxnSpPr>
        <p:spPr>
          <a:xfrm rot="5400000" flipH="1" flipV="1">
            <a:off x="-419895" y="1360444"/>
            <a:ext cx="9167461" cy="4732906"/>
          </a:xfrm>
          <a:prstGeom prst="bentConnector3">
            <a:avLst>
              <a:gd name="adj1" fmla="val 83585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Shap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345782" y="1331089"/>
            <a:ext cx="6433661" cy="4994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28598" y="1143786"/>
            <a:ext cx="4553802" cy="1122369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028598" y="2454935"/>
            <a:ext cx="4553802" cy="337317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47222" y="1632287"/>
            <a:ext cx="5314572" cy="3002082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618443" y="324318"/>
            <a:ext cx="239066" cy="229474"/>
          </a:xfrm>
          <a:prstGeom prst="rect">
            <a:avLst/>
          </a:prstGeom>
          <a:solidFill>
            <a:srgbClr val="9E7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5717935" y="5845673"/>
            <a:ext cx="352591" cy="352591"/>
          </a:xfrm>
          <a:prstGeom prst="rect">
            <a:avLst/>
          </a:prstGeom>
          <a:solidFill>
            <a:srgbClr val="E47E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5498862" y="6021425"/>
            <a:ext cx="425311" cy="425311"/>
          </a:xfrm>
          <a:prstGeom prst="rect">
            <a:avLst/>
          </a:prstGeom>
          <a:solidFill>
            <a:srgbClr val="9E71A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735940" y="192755"/>
            <a:ext cx="239066" cy="229474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or: Elbow 6"/>
          <p:cNvCxnSpPr/>
          <p:nvPr userDrawn="1"/>
        </p:nvCxnSpPr>
        <p:spPr>
          <a:xfrm rot="5400000" flipH="1" flipV="1">
            <a:off x="-54711" y="510643"/>
            <a:ext cx="6858000" cy="5836712"/>
          </a:xfrm>
          <a:prstGeom prst="bentConnector3">
            <a:avLst>
              <a:gd name="adj1" fmla="val 19892"/>
            </a:avLst>
          </a:prstGeom>
          <a:ln w="571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email"/>
          <a:srcRect/>
          <a:stretch>
            <a:fillRect/>
          </a:stretch>
        </p:blipFill>
        <p:spPr>
          <a:xfrm>
            <a:off x="1420574" y="-1"/>
            <a:ext cx="4526860" cy="6858001"/>
          </a:xfrm>
          <a:prstGeom prst="rect">
            <a:avLst/>
          </a:prstGeom>
          <a:effectLst/>
        </p:spPr>
      </p:pic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852947" y="1576691"/>
            <a:ext cx="3677581" cy="5281309"/>
          </a:xfrm>
          <a:solidFill>
            <a:schemeClr val="bg1">
              <a:lumMod val="10000"/>
              <a:lumOff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865745" y="491849"/>
            <a:ext cx="315231" cy="315231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705355" y="650550"/>
            <a:ext cx="315231" cy="315231"/>
          </a:xfrm>
          <a:prstGeom prst="rect">
            <a:avLst/>
          </a:prstGeom>
          <a:solidFill>
            <a:srgbClr val="E47E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92997" y="3091835"/>
            <a:ext cx="382366" cy="382366"/>
          </a:xfrm>
          <a:prstGeom prst="rect">
            <a:avLst/>
          </a:prstGeom>
          <a:solidFill>
            <a:srgbClr val="E47E8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410699" y="3271068"/>
            <a:ext cx="467330" cy="467330"/>
          </a:xfrm>
          <a:prstGeom prst="rect">
            <a:avLst/>
          </a:prstGeom>
          <a:solidFill>
            <a:srgbClr val="9E71A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7028598" y="1143786"/>
            <a:ext cx="4553802" cy="1122369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7028598" y="2454935"/>
            <a:ext cx="4553802" cy="337317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bg2"/>
                </a:solidFill>
              </a:defRPr>
            </a:lvl2pPr>
            <a:lvl3pPr>
              <a:defRPr sz="1400">
                <a:solidFill>
                  <a:schemeClr val="bg2"/>
                </a:solidFill>
              </a:defRPr>
            </a:lvl3pPr>
            <a:lvl4pPr>
              <a:defRPr sz="1200">
                <a:solidFill>
                  <a:schemeClr val="bg2"/>
                </a:solidFill>
              </a:defRPr>
            </a:lvl4pPr>
            <a:lvl5pPr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ide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927702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0" y="1290733"/>
            <a:ext cx="7194550" cy="4878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3425483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3425241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4614229" y="1367064"/>
            <a:ext cx="3497580" cy="2293285"/>
          </a:xfrm>
          <a:solidFill>
            <a:schemeClr val="bg1">
              <a:lumMod val="10000"/>
              <a:lumOff val="90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</a:lstStyle>
          <a:p>
            <a:pPr lvl="0"/>
            <a:r>
              <a:rPr lang="en-US" dirty="0"/>
              <a:t>Image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34" hasCustomPrompt="1"/>
          </p:nvPr>
        </p:nvSpPr>
        <p:spPr>
          <a:xfrm>
            <a:off x="4614229" y="3875082"/>
            <a:ext cx="3497263" cy="2294372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35" hasCustomPrompt="1"/>
          </p:nvPr>
        </p:nvSpPr>
        <p:spPr>
          <a:xfrm>
            <a:off x="8298705" y="1367499"/>
            <a:ext cx="3497262" cy="2287307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36" hasCustomPrompt="1"/>
          </p:nvPr>
        </p:nvSpPr>
        <p:spPr>
          <a:xfrm>
            <a:off x="8298705" y="3875082"/>
            <a:ext cx="3497262" cy="2294372"/>
          </a:xfrm>
          <a:solidFill>
            <a:schemeClr val="bg1">
              <a:lumMod val="10000"/>
              <a:lumOff val="9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pPr lvl="0"/>
            <a:r>
              <a:rPr lang="en-US" dirty="0"/>
              <a:t>Image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884792"/>
            <a:ext cx="3497262" cy="4284662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400">
                <a:solidFill>
                  <a:schemeClr val="bg2"/>
                </a:solidFill>
              </a:defRPr>
            </a:lvl2pPr>
            <a:lvl3pPr>
              <a:defRPr sz="12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90733"/>
            <a:ext cx="3497015" cy="485775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Sub-Heading Here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1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Icon&#10;&#10;Description automatically generated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7293141" y="1590079"/>
            <a:ext cx="4332708" cy="4332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15600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30" hasCustomPrompt="1"/>
          </p:nvPr>
        </p:nvSpPr>
        <p:spPr>
          <a:xfrm>
            <a:off x="838200" y="3023484"/>
            <a:ext cx="3286539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32" hasCustomPrompt="1"/>
          </p:nvPr>
        </p:nvSpPr>
        <p:spPr>
          <a:xfrm>
            <a:off x="8044071" y="3023484"/>
            <a:ext cx="3286538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33" hasCustomPrompt="1"/>
          </p:nvPr>
        </p:nvSpPr>
        <p:spPr>
          <a:xfrm>
            <a:off x="4441136" y="3023484"/>
            <a:ext cx="3286538" cy="2860481"/>
          </a:xfrm>
          <a:solidFill>
            <a:schemeClr val="tx1">
              <a:lumMod val="95000"/>
            </a:schemeClr>
          </a:solidFill>
          <a:ln w="88900">
            <a:noFill/>
            <a:miter lim="800000"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 b="1" i="0">
                <a:solidFill>
                  <a:schemeClr val="accent1">
                    <a:lumMod val="10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</a:lstStyle>
          <a:p>
            <a:pPr lvl="0"/>
            <a:r>
              <a:rPr lang="en-US" dirty="0"/>
              <a:t>Chart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38404" y="1278650"/>
            <a:ext cx="6889270" cy="147658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208870" y="1402473"/>
            <a:ext cx="3396342" cy="5316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10" hasCustomPrompt="1"/>
          </p:nvPr>
        </p:nvSpPr>
        <p:spPr>
          <a:xfrm>
            <a:off x="208870" y="307769"/>
            <a:ext cx="3396342" cy="82534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Case study – Client’s logo</a:t>
            </a:r>
          </a:p>
        </p:txBody>
      </p:sp>
      <p:sp>
        <p:nvSpPr>
          <p:cNvPr id="62" name="Text Placeholder 61"/>
          <p:cNvSpPr>
            <a:spLocks noGrp="1"/>
          </p:cNvSpPr>
          <p:nvPr>
            <p:ph type="body" sz="quarter" idx="17" hasCustomPrompt="1"/>
          </p:nvPr>
        </p:nvSpPr>
        <p:spPr>
          <a:xfrm>
            <a:off x="4033837" y="2586891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vi-VN" dirty="0"/>
              <a:t>Enter </a:t>
            </a:r>
            <a:r>
              <a:rPr lang="en-US" dirty="0"/>
              <a:t>The Solution</a:t>
            </a:r>
          </a:p>
        </p:txBody>
      </p:sp>
      <p:sp>
        <p:nvSpPr>
          <p:cNvPr id="64" name="Text Placeholder 61"/>
          <p:cNvSpPr>
            <a:spLocks noGrp="1"/>
          </p:cNvSpPr>
          <p:nvPr>
            <p:ph type="body" sz="quarter" idx="19" hasCustomPrompt="1"/>
          </p:nvPr>
        </p:nvSpPr>
        <p:spPr>
          <a:xfrm>
            <a:off x="4033837" y="471170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r>
              <a:rPr lang="vi-VN" dirty="0"/>
              <a:t>Enter The Challenge</a:t>
            </a:r>
            <a:endParaRPr lang="en-GB" dirty="0"/>
          </a:p>
        </p:txBody>
      </p:sp>
      <p:sp>
        <p:nvSpPr>
          <p:cNvPr id="23" name="Text Placeholder 61"/>
          <p:cNvSpPr>
            <a:spLocks noGrp="1"/>
          </p:cNvSpPr>
          <p:nvPr>
            <p:ph type="body" sz="quarter" idx="21" hasCustomPrompt="1"/>
          </p:nvPr>
        </p:nvSpPr>
        <p:spPr>
          <a:xfrm>
            <a:off x="4033837" y="4693179"/>
            <a:ext cx="5110163" cy="42068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vi-VN" dirty="0"/>
              <a:t>Enter </a:t>
            </a:r>
            <a:r>
              <a:rPr lang="en-US" dirty="0"/>
              <a:t>Results and Benefits</a:t>
            </a:r>
          </a:p>
        </p:txBody>
      </p:sp>
      <p:sp>
        <p:nvSpPr>
          <p:cNvPr id="29" name="Text Placeholder 59"/>
          <p:cNvSpPr>
            <a:spLocks noGrp="1"/>
          </p:cNvSpPr>
          <p:nvPr>
            <p:ph type="body" sz="quarter" idx="23" hasCustomPrompt="1"/>
          </p:nvPr>
        </p:nvSpPr>
        <p:spPr>
          <a:xfrm>
            <a:off x="681308" y="5001626"/>
            <a:ext cx="2529841" cy="151164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lang="en-US" sz="1100" b="0" i="0" smtClean="0">
                <a:solidFill>
                  <a:schemeClr val="tx2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About the client: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Duis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at convallis.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 Donec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felis</a:t>
            </a:r>
            <a:r>
              <a:rPr lang="en-US" dirty="0"/>
              <a:t> id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Morbi sed </a:t>
            </a:r>
            <a:r>
              <a:rPr lang="en-US" dirty="0" err="1"/>
              <a:t>urna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non qui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,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fermentum gravida,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4033837" y="935456"/>
            <a:ext cx="5110162" cy="1472077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4033837" y="3041744"/>
            <a:ext cx="5110162" cy="1469296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6"/>
          </p:nvPr>
        </p:nvSpPr>
        <p:spPr>
          <a:xfrm>
            <a:off x="4033837" y="5141885"/>
            <a:ext cx="5110162" cy="1371389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81308" y="4792225"/>
            <a:ext cx="2529841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ctangular Callout 12"/>
          <p:cNvSpPr/>
          <p:nvPr userDrawn="1"/>
        </p:nvSpPr>
        <p:spPr>
          <a:xfrm>
            <a:off x="9572624" y="462644"/>
            <a:ext cx="2371725" cy="3652156"/>
          </a:xfrm>
          <a:custGeom>
            <a:avLst/>
            <a:gdLst>
              <a:gd name="connsiteX0" fmla="*/ 0 w 2371725"/>
              <a:gd name="connsiteY0" fmla="*/ 0 h 3588721"/>
              <a:gd name="connsiteX1" fmla="*/ 1383506 w 2371725"/>
              <a:gd name="connsiteY1" fmla="*/ 0 h 3588721"/>
              <a:gd name="connsiteX2" fmla="*/ 1383506 w 2371725"/>
              <a:gd name="connsiteY2" fmla="*/ 0 h 3588721"/>
              <a:gd name="connsiteX3" fmla="*/ 1976438 w 2371725"/>
              <a:gd name="connsiteY3" fmla="*/ 0 h 3588721"/>
              <a:gd name="connsiteX4" fmla="*/ 2371725 w 2371725"/>
              <a:gd name="connsiteY4" fmla="*/ 0 h 3588721"/>
              <a:gd name="connsiteX5" fmla="*/ 2371725 w 2371725"/>
              <a:gd name="connsiteY5" fmla="*/ 2093421 h 3588721"/>
              <a:gd name="connsiteX6" fmla="*/ 2371725 w 2371725"/>
              <a:gd name="connsiteY6" fmla="*/ 2093421 h 3588721"/>
              <a:gd name="connsiteX7" fmla="*/ 2371725 w 2371725"/>
              <a:gd name="connsiteY7" fmla="*/ 2990601 h 3588721"/>
              <a:gd name="connsiteX8" fmla="*/ 2371725 w 2371725"/>
              <a:gd name="connsiteY8" fmla="*/ 3588721 h 3588721"/>
              <a:gd name="connsiteX9" fmla="*/ 1976438 w 2371725"/>
              <a:gd name="connsiteY9" fmla="*/ 3588721 h 3588721"/>
              <a:gd name="connsiteX10" fmla="*/ 2154807 w 2371725"/>
              <a:gd name="connsiteY10" fmla="*/ 3994282 h 3588721"/>
              <a:gd name="connsiteX11" fmla="*/ 1383506 w 2371725"/>
              <a:gd name="connsiteY11" fmla="*/ 3588721 h 3588721"/>
              <a:gd name="connsiteX12" fmla="*/ 0 w 2371725"/>
              <a:gd name="connsiteY12" fmla="*/ 3588721 h 3588721"/>
              <a:gd name="connsiteX13" fmla="*/ 0 w 2371725"/>
              <a:gd name="connsiteY13" fmla="*/ 2990601 h 3588721"/>
              <a:gd name="connsiteX14" fmla="*/ 0 w 2371725"/>
              <a:gd name="connsiteY14" fmla="*/ 2093421 h 3588721"/>
              <a:gd name="connsiteX15" fmla="*/ 0 w 2371725"/>
              <a:gd name="connsiteY15" fmla="*/ 2093421 h 3588721"/>
              <a:gd name="connsiteX16" fmla="*/ 0 w 2371725"/>
              <a:gd name="connsiteY16" fmla="*/ 0 h 3588721"/>
              <a:gd name="connsiteX0-1" fmla="*/ 0 w 2371725"/>
              <a:gd name="connsiteY0-2" fmla="*/ 0 h 3994282"/>
              <a:gd name="connsiteX1-3" fmla="*/ 1383506 w 2371725"/>
              <a:gd name="connsiteY1-4" fmla="*/ 0 h 3994282"/>
              <a:gd name="connsiteX2-5" fmla="*/ 1383506 w 2371725"/>
              <a:gd name="connsiteY2-6" fmla="*/ 0 h 3994282"/>
              <a:gd name="connsiteX3-7" fmla="*/ 1976438 w 2371725"/>
              <a:gd name="connsiteY3-8" fmla="*/ 0 h 3994282"/>
              <a:gd name="connsiteX4-9" fmla="*/ 2371725 w 2371725"/>
              <a:gd name="connsiteY4-10" fmla="*/ 0 h 3994282"/>
              <a:gd name="connsiteX5-11" fmla="*/ 2371725 w 2371725"/>
              <a:gd name="connsiteY5-12" fmla="*/ 2093421 h 3994282"/>
              <a:gd name="connsiteX6-13" fmla="*/ 2371725 w 2371725"/>
              <a:gd name="connsiteY6-14" fmla="*/ 2093421 h 3994282"/>
              <a:gd name="connsiteX7-15" fmla="*/ 2371725 w 2371725"/>
              <a:gd name="connsiteY7-16" fmla="*/ 2990601 h 3994282"/>
              <a:gd name="connsiteX8-17" fmla="*/ 2371725 w 2371725"/>
              <a:gd name="connsiteY8-18" fmla="*/ 3588721 h 3994282"/>
              <a:gd name="connsiteX9-19" fmla="*/ 2137305 w 2371725"/>
              <a:gd name="connsiteY9-20" fmla="*/ 3605655 h 3994282"/>
              <a:gd name="connsiteX10-21" fmla="*/ 2154807 w 2371725"/>
              <a:gd name="connsiteY10-22" fmla="*/ 3994282 h 3994282"/>
              <a:gd name="connsiteX11-23" fmla="*/ 1383506 w 2371725"/>
              <a:gd name="connsiteY11-24" fmla="*/ 3588721 h 3994282"/>
              <a:gd name="connsiteX12-25" fmla="*/ 0 w 2371725"/>
              <a:gd name="connsiteY12-26" fmla="*/ 3588721 h 3994282"/>
              <a:gd name="connsiteX13-27" fmla="*/ 0 w 2371725"/>
              <a:gd name="connsiteY13-28" fmla="*/ 2990601 h 3994282"/>
              <a:gd name="connsiteX14-29" fmla="*/ 0 w 2371725"/>
              <a:gd name="connsiteY14-30" fmla="*/ 2093421 h 3994282"/>
              <a:gd name="connsiteX15-31" fmla="*/ 0 w 2371725"/>
              <a:gd name="connsiteY15-32" fmla="*/ 2093421 h 3994282"/>
              <a:gd name="connsiteX16-33" fmla="*/ 0 w 2371725"/>
              <a:gd name="connsiteY16-34" fmla="*/ 0 h 3994282"/>
              <a:gd name="connsiteX0-35" fmla="*/ 0 w 2371725"/>
              <a:gd name="connsiteY0-36" fmla="*/ 0 h 3994282"/>
              <a:gd name="connsiteX1-37" fmla="*/ 1383506 w 2371725"/>
              <a:gd name="connsiteY1-38" fmla="*/ 0 h 3994282"/>
              <a:gd name="connsiteX2-39" fmla="*/ 1383506 w 2371725"/>
              <a:gd name="connsiteY2-40" fmla="*/ 0 h 3994282"/>
              <a:gd name="connsiteX3-41" fmla="*/ 1976438 w 2371725"/>
              <a:gd name="connsiteY3-42" fmla="*/ 0 h 3994282"/>
              <a:gd name="connsiteX4-43" fmla="*/ 2371725 w 2371725"/>
              <a:gd name="connsiteY4-44" fmla="*/ 0 h 3994282"/>
              <a:gd name="connsiteX5-45" fmla="*/ 2371725 w 2371725"/>
              <a:gd name="connsiteY5-46" fmla="*/ 2093421 h 3994282"/>
              <a:gd name="connsiteX6-47" fmla="*/ 2371725 w 2371725"/>
              <a:gd name="connsiteY6-48" fmla="*/ 2093421 h 3994282"/>
              <a:gd name="connsiteX7-49" fmla="*/ 2371725 w 2371725"/>
              <a:gd name="connsiteY7-50" fmla="*/ 2990601 h 3994282"/>
              <a:gd name="connsiteX8-51" fmla="*/ 2371725 w 2371725"/>
              <a:gd name="connsiteY8-52" fmla="*/ 3588721 h 3994282"/>
              <a:gd name="connsiteX9-53" fmla="*/ 2120372 w 2371725"/>
              <a:gd name="connsiteY9-54" fmla="*/ 3588721 h 3994282"/>
              <a:gd name="connsiteX10-55" fmla="*/ 2154807 w 2371725"/>
              <a:gd name="connsiteY10-56" fmla="*/ 3994282 h 3994282"/>
              <a:gd name="connsiteX11-57" fmla="*/ 1383506 w 2371725"/>
              <a:gd name="connsiteY11-58" fmla="*/ 3588721 h 3994282"/>
              <a:gd name="connsiteX12-59" fmla="*/ 0 w 2371725"/>
              <a:gd name="connsiteY12-60" fmla="*/ 3588721 h 3994282"/>
              <a:gd name="connsiteX13-61" fmla="*/ 0 w 2371725"/>
              <a:gd name="connsiteY13-62" fmla="*/ 2990601 h 3994282"/>
              <a:gd name="connsiteX14-63" fmla="*/ 0 w 2371725"/>
              <a:gd name="connsiteY14-64" fmla="*/ 2093421 h 3994282"/>
              <a:gd name="connsiteX15-65" fmla="*/ 0 w 2371725"/>
              <a:gd name="connsiteY15-66" fmla="*/ 2093421 h 3994282"/>
              <a:gd name="connsiteX16-67" fmla="*/ 0 w 2371725"/>
              <a:gd name="connsiteY16-68" fmla="*/ 0 h 3994282"/>
              <a:gd name="connsiteX0-69" fmla="*/ 0 w 2371725"/>
              <a:gd name="connsiteY0-70" fmla="*/ 0 h 3994282"/>
              <a:gd name="connsiteX1-71" fmla="*/ 1383506 w 2371725"/>
              <a:gd name="connsiteY1-72" fmla="*/ 0 h 3994282"/>
              <a:gd name="connsiteX2-73" fmla="*/ 1383506 w 2371725"/>
              <a:gd name="connsiteY2-74" fmla="*/ 0 h 3994282"/>
              <a:gd name="connsiteX3-75" fmla="*/ 1976438 w 2371725"/>
              <a:gd name="connsiteY3-76" fmla="*/ 0 h 3994282"/>
              <a:gd name="connsiteX4-77" fmla="*/ 2371725 w 2371725"/>
              <a:gd name="connsiteY4-78" fmla="*/ 0 h 3994282"/>
              <a:gd name="connsiteX5-79" fmla="*/ 2371725 w 2371725"/>
              <a:gd name="connsiteY5-80" fmla="*/ 2093421 h 3994282"/>
              <a:gd name="connsiteX6-81" fmla="*/ 2371725 w 2371725"/>
              <a:gd name="connsiteY6-82" fmla="*/ 2093421 h 3994282"/>
              <a:gd name="connsiteX7-83" fmla="*/ 2371725 w 2371725"/>
              <a:gd name="connsiteY7-84" fmla="*/ 2990601 h 3994282"/>
              <a:gd name="connsiteX8-85" fmla="*/ 2371725 w 2371725"/>
              <a:gd name="connsiteY8-86" fmla="*/ 3588721 h 3994282"/>
              <a:gd name="connsiteX9-87" fmla="*/ 2154239 w 2371725"/>
              <a:gd name="connsiteY9-88" fmla="*/ 3588721 h 3994282"/>
              <a:gd name="connsiteX10-89" fmla="*/ 2154807 w 2371725"/>
              <a:gd name="connsiteY10-90" fmla="*/ 3994282 h 3994282"/>
              <a:gd name="connsiteX11-91" fmla="*/ 1383506 w 2371725"/>
              <a:gd name="connsiteY11-92" fmla="*/ 3588721 h 3994282"/>
              <a:gd name="connsiteX12-93" fmla="*/ 0 w 2371725"/>
              <a:gd name="connsiteY12-94" fmla="*/ 3588721 h 3994282"/>
              <a:gd name="connsiteX13-95" fmla="*/ 0 w 2371725"/>
              <a:gd name="connsiteY13-96" fmla="*/ 2990601 h 3994282"/>
              <a:gd name="connsiteX14-97" fmla="*/ 0 w 2371725"/>
              <a:gd name="connsiteY14-98" fmla="*/ 2093421 h 3994282"/>
              <a:gd name="connsiteX15-99" fmla="*/ 0 w 2371725"/>
              <a:gd name="connsiteY15-100" fmla="*/ 2093421 h 3994282"/>
              <a:gd name="connsiteX16-101" fmla="*/ 0 w 2371725"/>
              <a:gd name="connsiteY16-102" fmla="*/ 0 h 3994282"/>
              <a:gd name="connsiteX0-103" fmla="*/ 0 w 2371725"/>
              <a:gd name="connsiteY0-104" fmla="*/ 0 h 3994282"/>
              <a:gd name="connsiteX1-105" fmla="*/ 1383506 w 2371725"/>
              <a:gd name="connsiteY1-106" fmla="*/ 0 h 3994282"/>
              <a:gd name="connsiteX2-107" fmla="*/ 1383506 w 2371725"/>
              <a:gd name="connsiteY2-108" fmla="*/ 0 h 3994282"/>
              <a:gd name="connsiteX3-109" fmla="*/ 1976438 w 2371725"/>
              <a:gd name="connsiteY3-110" fmla="*/ 0 h 3994282"/>
              <a:gd name="connsiteX4-111" fmla="*/ 2371725 w 2371725"/>
              <a:gd name="connsiteY4-112" fmla="*/ 0 h 3994282"/>
              <a:gd name="connsiteX5-113" fmla="*/ 2371725 w 2371725"/>
              <a:gd name="connsiteY5-114" fmla="*/ 2093421 h 3994282"/>
              <a:gd name="connsiteX6-115" fmla="*/ 2371725 w 2371725"/>
              <a:gd name="connsiteY6-116" fmla="*/ 2093421 h 3994282"/>
              <a:gd name="connsiteX7-117" fmla="*/ 2371725 w 2371725"/>
              <a:gd name="connsiteY7-118" fmla="*/ 2990601 h 3994282"/>
              <a:gd name="connsiteX8-119" fmla="*/ 2371725 w 2371725"/>
              <a:gd name="connsiteY8-120" fmla="*/ 3588721 h 3994282"/>
              <a:gd name="connsiteX9-121" fmla="*/ 2154239 w 2371725"/>
              <a:gd name="connsiteY9-122" fmla="*/ 3588721 h 3994282"/>
              <a:gd name="connsiteX10-123" fmla="*/ 2154807 w 2371725"/>
              <a:gd name="connsiteY10-124" fmla="*/ 3994282 h 3994282"/>
              <a:gd name="connsiteX11-125" fmla="*/ 1899973 w 2371725"/>
              <a:gd name="connsiteY11-126" fmla="*/ 3588721 h 3994282"/>
              <a:gd name="connsiteX12-127" fmla="*/ 0 w 2371725"/>
              <a:gd name="connsiteY12-128" fmla="*/ 3588721 h 3994282"/>
              <a:gd name="connsiteX13-129" fmla="*/ 0 w 2371725"/>
              <a:gd name="connsiteY13-130" fmla="*/ 2990601 h 3994282"/>
              <a:gd name="connsiteX14-131" fmla="*/ 0 w 2371725"/>
              <a:gd name="connsiteY14-132" fmla="*/ 2093421 h 3994282"/>
              <a:gd name="connsiteX15-133" fmla="*/ 0 w 2371725"/>
              <a:gd name="connsiteY15-134" fmla="*/ 2093421 h 3994282"/>
              <a:gd name="connsiteX16-135" fmla="*/ 0 w 2371725"/>
              <a:gd name="connsiteY16-136" fmla="*/ 0 h 3994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2371725" h="3994282">
                <a:moveTo>
                  <a:pt x="0" y="0"/>
                </a:moveTo>
                <a:lnTo>
                  <a:pt x="1383506" y="0"/>
                </a:lnTo>
                <a:lnTo>
                  <a:pt x="1383506" y="0"/>
                </a:lnTo>
                <a:lnTo>
                  <a:pt x="1976438" y="0"/>
                </a:lnTo>
                <a:lnTo>
                  <a:pt x="2371725" y="0"/>
                </a:lnTo>
                <a:lnTo>
                  <a:pt x="2371725" y="2093421"/>
                </a:lnTo>
                <a:lnTo>
                  <a:pt x="2371725" y="2093421"/>
                </a:lnTo>
                <a:lnTo>
                  <a:pt x="2371725" y="2990601"/>
                </a:lnTo>
                <a:lnTo>
                  <a:pt x="2371725" y="3588721"/>
                </a:lnTo>
                <a:lnTo>
                  <a:pt x="2154239" y="3588721"/>
                </a:lnTo>
                <a:cubicBezTo>
                  <a:pt x="2154428" y="3723908"/>
                  <a:pt x="2154618" y="3859095"/>
                  <a:pt x="2154807" y="3994282"/>
                </a:cubicBezTo>
                <a:lnTo>
                  <a:pt x="1899973" y="3588721"/>
                </a:lnTo>
                <a:lnTo>
                  <a:pt x="0" y="3588721"/>
                </a:lnTo>
                <a:lnTo>
                  <a:pt x="0" y="2990601"/>
                </a:lnTo>
                <a:lnTo>
                  <a:pt x="0" y="2093421"/>
                </a:lnTo>
                <a:lnTo>
                  <a:pt x="0" y="2093421"/>
                </a:lnTo>
                <a:lnTo>
                  <a:pt x="0" y="0"/>
                </a:lnTo>
                <a:close/>
              </a:path>
            </a:pathLst>
          </a:custGeom>
          <a:noFill/>
          <a:ln w="38100">
            <a:gradFill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0"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59"/>
          <p:cNvSpPr>
            <a:spLocks noGrp="1"/>
          </p:cNvSpPr>
          <p:nvPr>
            <p:ph type="body" sz="quarter" idx="27" hasCustomPrompt="1"/>
          </p:nvPr>
        </p:nvSpPr>
        <p:spPr>
          <a:xfrm>
            <a:off x="9850722" y="749791"/>
            <a:ext cx="1833278" cy="2647746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lang="en-US" sz="1100" b="0" i="0" smtClean="0">
                <a:solidFill>
                  <a:schemeClr val="tx2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Enter client’s testimonial here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Donec </a:t>
            </a:r>
            <a:r>
              <a:rPr lang="en-US" dirty="0" err="1"/>
              <a:t>sagittis</a:t>
            </a:r>
            <a:r>
              <a:rPr lang="en-US" dirty="0"/>
              <a:t>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,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fermentum gravida, diam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nisi, vitae </a:t>
            </a:r>
            <a:r>
              <a:rPr lang="en-US" dirty="0" err="1"/>
              <a:t>consequat</a:t>
            </a:r>
            <a:r>
              <a:rPr lang="en-US" dirty="0"/>
              <a:t> mi est. </a:t>
            </a:r>
          </a:p>
        </p:txBody>
      </p:sp>
      <p:sp>
        <p:nvSpPr>
          <p:cNvPr id="42" name="Text Placeholder 59"/>
          <p:cNvSpPr>
            <a:spLocks noGrp="1"/>
          </p:cNvSpPr>
          <p:nvPr>
            <p:ph type="body" sz="quarter" idx="28" hasCustomPrompt="1"/>
          </p:nvPr>
        </p:nvSpPr>
        <p:spPr>
          <a:xfrm>
            <a:off x="9572624" y="4833613"/>
            <a:ext cx="2371725" cy="336023"/>
          </a:xfrm>
        </p:spPr>
        <p:txBody>
          <a:bodyPr anchor="b">
            <a:normAutofit/>
          </a:bodyPr>
          <a:lstStyle>
            <a:lvl1pPr marL="0" indent="0" algn="r">
              <a:lnSpc>
                <a:spcPct val="150000"/>
              </a:lnSpc>
              <a:buNone/>
              <a:defRPr lang="en-US" sz="1100" b="1" i="0" smtClean="0">
                <a:solidFill>
                  <a:schemeClr val="tx2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Client’s full name</a:t>
            </a:r>
          </a:p>
        </p:txBody>
      </p:sp>
      <p:sp>
        <p:nvSpPr>
          <p:cNvPr id="43" name="Text Placeholder 59"/>
          <p:cNvSpPr>
            <a:spLocks noGrp="1"/>
          </p:cNvSpPr>
          <p:nvPr>
            <p:ph type="body" sz="quarter" idx="29" hasCustomPrompt="1"/>
          </p:nvPr>
        </p:nvSpPr>
        <p:spPr>
          <a:xfrm>
            <a:off x="9572624" y="5169636"/>
            <a:ext cx="2371725" cy="336023"/>
          </a:xfrm>
        </p:spPr>
        <p:txBody>
          <a:bodyPr anchor="ctr">
            <a:normAutofit/>
          </a:bodyPr>
          <a:lstStyle>
            <a:lvl1pPr marL="0" indent="0" algn="r">
              <a:lnSpc>
                <a:spcPct val="150000"/>
              </a:lnSpc>
              <a:buNone/>
              <a:defRPr lang="en-US" sz="1100" b="0" i="1" smtClean="0">
                <a:solidFill>
                  <a:schemeClr val="tx2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dirty="0"/>
              <a:t>Title, Company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0" hasCustomPrompt="1"/>
          </p:nvPr>
        </p:nvSpPr>
        <p:spPr>
          <a:xfrm>
            <a:off x="653943" y="1754080"/>
            <a:ext cx="2645368" cy="319584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 dirty="0"/>
              <a:t>Enter  company</a:t>
            </a:r>
          </a:p>
        </p:txBody>
      </p:sp>
      <p:sp>
        <p:nvSpPr>
          <p:cNvPr id="46" name="Text Placeholder 34"/>
          <p:cNvSpPr>
            <a:spLocks noGrp="1"/>
          </p:cNvSpPr>
          <p:nvPr>
            <p:ph type="body" sz="quarter" idx="31" hasCustomPrompt="1"/>
          </p:nvPr>
        </p:nvSpPr>
        <p:spPr>
          <a:xfrm>
            <a:off x="653943" y="2471927"/>
            <a:ext cx="2645368" cy="307565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 dirty="0"/>
              <a:t>Enter sector</a:t>
            </a:r>
          </a:p>
        </p:txBody>
      </p:sp>
      <p:sp>
        <p:nvSpPr>
          <p:cNvPr id="47" name="Text Placeholder 34"/>
          <p:cNvSpPr>
            <a:spLocks noGrp="1"/>
          </p:cNvSpPr>
          <p:nvPr>
            <p:ph type="body" sz="quarter" idx="32" hasCustomPrompt="1"/>
          </p:nvPr>
        </p:nvSpPr>
        <p:spPr>
          <a:xfrm>
            <a:off x="669496" y="3222983"/>
            <a:ext cx="2629815" cy="301934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 dirty="0"/>
              <a:t>Enter sector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653943" y="1500906"/>
            <a:ext cx="5469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accent2"/>
                </a:solidFill>
              </a:rPr>
              <a:t>Client</a:t>
            </a:r>
          </a:p>
        </p:txBody>
      </p:sp>
      <p:sp>
        <p:nvSpPr>
          <p:cNvPr id="49" name="TextBox 48"/>
          <p:cNvSpPr txBox="1"/>
          <p:nvPr userDrawn="1"/>
        </p:nvSpPr>
        <p:spPr>
          <a:xfrm>
            <a:off x="653943" y="2224968"/>
            <a:ext cx="5918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accent2"/>
                </a:solidFill>
              </a:rPr>
              <a:t>Sector</a:t>
            </a:r>
          </a:p>
        </p:txBody>
      </p:sp>
      <p:sp>
        <p:nvSpPr>
          <p:cNvPr id="50" name="TextBox 49"/>
          <p:cNvSpPr txBox="1"/>
          <p:nvPr userDrawn="1"/>
        </p:nvSpPr>
        <p:spPr>
          <a:xfrm>
            <a:off x="640248" y="2964023"/>
            <a:ext cx="1140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accent2"/>
                </a:solidFill>
              </a:rPr>
              <a:t>Type of service</a:t>
            </a:r>
          </a:p>
        </p:txBody>
      </p:sp>
      <p:sp>
        <p:nvSpPr>
          <p:cNvPr id="51" name="TextBox 50"/>
          <p:cNvSpPr txBox="1"/>
          <p:nvPr userDrawn="1"/>
        </p:nvSpPr>
        <p:spPr>
          <a:xfrm>
            <a:off x="653943" y="3681551"/>
            <a:ext cx="915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0" dirty="0">
                <a:solidFill>
                  <a:schemeClr val="accent2"/>
                </a:solidFill>
              </a:rPr>
              <a:t>Technology</a:t>
            </a:r>
          </a:p>
        </p:txBody>
      </p:sp>
      <p:sp>
        <p:nvSpPr>
          <p:cNvPr id="52" name="Text Placeholder 34"/>
          <p:cNvSpPr>
            <a:spLocks noGrp="1"/>
          </p:cNvSpPr>
          <p:nvPr>
            <p:ph type="body" sz="quarter" idx="33" hasCustomPrompt="1"/>
          </p:nvPr>
        </p:nvSpPr>
        <p:spPr>
          <a:xfrm>
            <a:off x="669496" y="3904760"/>
            <a:ext cx="2629815" cy="618451"/>
          </a:xfrm>
        </p:spPr>
        <p:txBody>
          <a:bodyPr>
            <a:noAutofit/>
          </a:bodyPr>
          <a:lstStyle>
            <a:lvl1pPr>
              <a:buNone/>
              <a:defRPr sz="1100">
                <a:solidFill>
                  <a:schemeClr val="tx2"/>
                </a:solidFill>
              </a:defRPr>
            </a:lvl1pPr>
            <a:lvl2pPr>
              <a:buNone/>
              <a:defRPr sz="800"/>
            </a:lvl2pPr>
            <a:lvl3pPr>
              <a:buNone/>
              <a:defRPr sz="700"/>
            </a:lvl3pPr>
            <a:lvl4pPr>
              <a:buNone/>
              <a:defRPr sz="600"/>
            </a:lvl4pPr>
            <a:lvl5pPr>
              <a:buNone/>
              <a:defRPr sz="600"/>
            </a:lvl5pPr>
          </a:lstStyle>
          <a:p>
            <a:pPr lvl="0"/>
            <a:r>
              <a:rPr lang="en-US" dirty="0"/>
              <a:t>Enter sector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w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8255000" y="0"/>
            <a:ext cx="3937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187615" y="405446"/>
            <a:ext cx="5783568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Main heading</a:t>
            </a:r>
            <a:endParaRPr lang="en-US" dirty="0"/>
          </a:p>
        </p:txBody>
      </p:sp>
      <p:sp>
        <p:nvSpPr>
          <p:cNvPr id="7" name="Picture Placeholder 33"/>
          <p:cNvSpPr>
            <a:spLocks noGrp="1"/>
          </p:cNvSpPr>
          <p:nvPr>
            <p:ph type="pic" sz="quarter" idx="10" hasCustomPrompt="1"/>
          </p:nvPr>
        </p:nvSpPr>
        <p:spPr>
          <a:xfrm>
            <a:off x="782744" y="393167"/>
            <a:ext cx="1120107" cy="93504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Logo</a:t>
            </a:r>
          </a:p>
          <a:p>
            <a:r>
              <a:rPr lang="en-US" dirty="0"/>
              <a:t>here</a:t>
            </a:r>
          </a:p>
        </p:txBody>
      </p:sp>
      <p:sp>
        <p:nvSpPr>
          <p:cNvPr id="9" name="Text Placeholder 59"/>
          <p:cNvSpPr>
            <a:spLocks noGrp="1"/>
          </p:cNvSpPr>
          <p:nvPr>
            <p:ph type="body" sz="quarter" idx="16"/>
          </p:nvPr>
        </p:nvSpPr>
        <p:spPr>
          <a:xfrm>
            <a:off x="782638" y="3741738"/>
            <a:ext cx="7110411" cy="90872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1"/>
          <p:cNvSpPr>
            <a:spLocks noGrp="1"/>
          </p:cNvSpPr>
          <p:nvPr>
            <p:ph type="body" sz="quarter" idx="17" hasCustomPrompt="1"/>
          </p:nvPr>
        </p:nvSpPr>
        <p:spPr>
          <a:xfrm>
            <a:off x="782638" y="3321050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r>
              <a:rPr lang="en-GB" dirty="0"/>
              <a:t>Enter </a:t>
            </a:r>
            <a:r>
              <a:rPr lang="en-US" dirty="0"/>
              <a:t>Client’s Challenge</a:t>
            </a:r>
          </a:p>
        </p:txBody>
      </p:sp>
      <p:sp>
        <p:nvSpPr>
          <p:cNvPr id="11" name="Text Placeholder 59"/>
          <p:cNvSpPr>
            <a:spLocks noGrp="1"/>
          </p:cNvSpPr>
          <p:nvPr>
            <p:ph type="body" sz="quarter" idx="18"/>
          </p:nvPr>
        </p:nvSpPr>
        <p:spPr>
          <a:xfrm>
            <a:off x="782638" y="2221051"/>
            <a:ext cx="7110411" cy="85622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1"/>
          <p:cNvSpPr>
            <a:spLocks noGrp="1"/>
          </p:cNvSpPr>
          <p:nvPr>
            <p:ph type="body" sz="quarter" idx="19" hasCustomPrompt="1"/>
          </p:nvPr>
        </p:nvSpPr>
        <p:spPr>
          <a:xfrm>
            <a:off x="782638" y="1800363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r>
              <a:rPr lang="en-GB" dirty="0"/>
              <a:t>Enter What the client does</a:t>
            </a:r>
            <a:r>
              <a:rPr lang="en-US" dirty="0"/>
              <a:t>?</a:t>
            </a:r>
            <a:endParaRPr lang="en-GB" dirty="0"/>
          </a:p>
        </p:txBody>
      </p:sp>
      <p:sp>
        <p:nvSpPr>
          <p:cNvPr id="13" name="Text Placeholder 59"/>
          <p:cNvSpPr>
            <a:spLocks noGrp="1"/>
          </p:cNvSpPr>
          <p:nvPr>
            <p:ph type="body" sz="quarter" idx="20"/>
          </p:nvPr>
        </p:nvSpPr>
        <p:spPr>
          <a:xfrm>
            <a:off x="782638" y="5272364"/>
            <a:ext cx="7110411" cy="109855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8716963" y="1517464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Input client name here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8716963" y="2571012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Input project name here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8716963" y="3584803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(</a:t>
            </a:r>
            <a:r>
              <a:rPr lang="en-US" dirty="0" err="1"/>
              <a:t>Numeber</a:t>
            </a:r>
            <a:r>
              <a:rPr lang="en-US" dirty="0"/>
              <a:t>) FTEs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8716963" y="4638351"/>
            <a:ext cx="3113087" cy="36195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Input service line here</a:t>
            </a:r>
          </a:p>
        </p:txBody>
      </p:sp>
      <p:sp>
        <p:nvSpPr>
          <p:cNvPr id="24" name="Text Placeholder 61"/>
          <p:cNvSpPr>
            <a:spLocks noGrp="1"/>
          </p:cNvSpPr>
          <p:nvPr>
            <p:ph type="body" sz="quarter" idx="31" hasCustomPrompt="1"/>
          </p:nvPr>
        </p:nvSpPr>
        <p:spPr>
          <a:xfrm>
            <a:off x="782638" y="4832350"/>
            <a:ext cx="7110411" cy="420688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marL="0" indent="0">
              <a:buNone/>
            </a:pPr>
            <a:r>
              <a:rPr lang="en-GB" dirty="0"/>
              <a:t>Enter </a:t>
            </a:r>
            <a:r>
              <a:rPr lang="en-US" sz="1800" b="1" dirty="0">
                <a:latin typeface="Arial" panose="020B0604020202090204" pitchFamily="34" charset="0"/>
                <a:cs typeface="Arial" panose="020B0604020202090204" pitchFamily="34" charset="0"/>
              </a:rPr>
              <a:t>What is NashTech hoping to do?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8716963" y="1238669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</a:rPr>
              <a:t>Client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>
            <a:off x="8716963" y="2315115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</a:rPr>
              <a:t>Project</a:t>
            </a:r>
            <a:r>
              <a:rPr lang="en-US" sz="1000" b="1" dirty="0">
                <a:solidFill>
                  <a:schemeClr val="accent2"/>
                </a:solidFill>
              </a:rPr>
              <a:t> name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8716963" y="3310538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</a:rPr>
              <a:t>Team size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 userDrawn="1"/>
        </p:nvSpPr>
        <p:spPr>
          <a:xfrm>
            <a:off x="8716963" y="4398559"/>
            <a:ext cx="11144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accent2"/>
                </a:solidFill>
              </a:rPr>
              <a:t>Our service lines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2187014" y="967008"/>
            <a:ext cx="5783823" cy="397822"/>
          </a:xfrm>
        </p:spPr>
        <p:txBody>
          <a:bodyPr/>
          <a:lstStyle>
            <a:lvl1pPr marL="0" indent="0">
              <a:buNone/>
              <a:defRPr b="1">
                <a:solidFill>
                  <a:schemeClr val="bg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dirty="0"/>
              <a:t>Sub heading</a:t>
            </a:r>
          </a:p>
          <a:p>
            <a:pPr lvl="0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 lin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405446"/>
            <a:ext cx="10544503" cy="538696"/>
          </a:xfrm>
        </p:spPr>
        <p:txBody>
          <a:bodyPr anchor="t">
            <a:noAutofit/>
          </a:bodyPr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vi-VN" dirty="0"/>
              <a:t>Enter service name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08814" y="4196442"/>
            <a:ext cx="6983185" cy="235344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Did you know banner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0058399" y="3543299"/>
            <a:ext cx="1761067" cy="50618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Logo</a:t>
            </a:r>
            <a:endParaRPr lang="en-US" dirty="0"/>
          </a:p>
        </p:txBody>
      </p:sp>
      <p:sp>
        <p:nvSpPr>
          <p:cNvPr id="21" name="SmartArt Placeholder 20"/>
          <p:cNvSpPr>
            <a:spLocks noGrp="1"/>
          </p:cNvSpPr>
          <p:nvPr>
            <p:ph type="pic" sz="quarter" idx="14" hasCustomPrompt="1"/>
          </p:nvPr>
        </p:nvSpPr>
        <p:spPr>
          <a:xfrm>
            <a:off x="838200" y="1132945"/>
            <a:ext cx="3972424" cy="5416942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/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208814" y="1133475"/>
            <a:ext cx="6610124" cy="2295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719091"/>
            <a:ext cx="12192000" cy="152976"/>
          </a:xfrm>
          <a:prstGeom prst="rect">
            <a:avLst/>
          </a:prstGeom>
          <a:gradFill>
            <a:gsLst>
              <a:gs pos="7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-1"/>
            <a:ext cx="12192000" cy="515248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915653" y="1431758"/>
            <a:ext cx="6360694" cy="2731378"/>
          </a:xfrm>
          <a:prstGeom prst="rect">
            <a:avLst/>
          </a:prstGeom>
          <a:noFill/>
          <a:ln w="63500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991850" y="5744231"/>
            <a:ext cx="958337" cy="958337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764983" y="2243449"/>
            <a:ext cx="4646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kern="1200" dirty="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rPr>
              <a:t>Thank </a:t>
            </a:r>
            <a:r>
              <a:rPr lang="en-US" dirty="0"/>
              <a:t> </a:t>
            </a:r>
            <a:r>
              <a:rPr lang="en-US" sz="6600" b="1" kern="1200" dirty="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  <a:latin typeface="+mn-lt"/>
                <a:ea typeface="+mn-ea"/>
                <a:cs typeface="+mn-cs"/>
              </a:rPr>
              <a:t>you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white rectangle with a black border&#10;&#10;Description automatically generated with low confidenc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A picture containing shape&#10;&#10;Description automatically generated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7067023" y="1236481"/>
            <a:ext cx="4563027" cy="43850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rcRect l="196" r="196"/>
          <a:stretch>
            <a:fillRect/>
          </a:stretch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vector graphics&#10;&#10;Description automatically generated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6801960" y="919760"/>
            <a:ext cx="4923608" cy="47315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Logo&#10;&#10;Description automatically generated with medium confidence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7155088" y="836510"/>
            <a:ext cx="4881689" cy="46912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rcRect l="196" r="196"/>
          <a:stretch>
            <a:fillRect/>
          </a:stretch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Xxth</a:t>
            </a:r>
            <a:r>
              <a:rPr lang="en-US"/>
              <a:t> Month Year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 rot="21188491">
            <a:off x="7720768" y="598885"/>
            <a:ext cx="5052400" cy="495135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8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1999" cy="513805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5735" y="6150142"/>
            <a:ext cx="4183062" cy="294180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0" i="0">
                <a:solidFill>
                  <a:schemeClr val="bg2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Xxth</a:t>
            </a:r>
            <a:r>
              <a:rPr lang="en-US" dirty="0"/>
              <a:t> Month Year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gradFill>
                  <a:gsLst>
                    <a:gs pos="70000">
                      <a:schemeClr val="accent1"/>
                    </a:gs>
                    <a:gs pos="0">
                      <a:schemeClr val="accent2"/>
                    </a:gs>
                  </a:gsLst>
                  <a:lin ang="0" scaled="0"/>
                </a:gra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66151" y="5740595"/>
            <a:ext cx="4182646" cy="36438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Name/Company</a:t>
            </a:r>
          </a:p>
        </p:txBody>
      </p:sp>
      <p:pic>
        <p:nvPicPr>
          <p:cNvPr id="11" name="Picture 10" descr="A picture containing text, red, sign, orange&#10;&#10;Description automatically generated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582308" y="5243869"/>
            <a:ext cx="1357836" cy="135783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637414" y="753020"/>
            <a:ext cx="7858346" cy="3939456"/>
          </a:xfrm>
          <a:prstGeom prst="rect">
            <a:avLst/>
          </a:prstGeom>
          <a:noFill/>
          <a:ln w="66675">
            <a:gradFill flip="none" rotWithShape="1">
              <a:gsLst>
                <a:gs pos="0">
                  <a:schemeClr val="accent2"/>
                </a:gs>
                <a:gs pos="70000">
                  <a:schemeClr val="accent1"/>
                </a:gs>
              </a:gsLst>
              <a:lin ang="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 descr="A close up of a flower&#10;&#10;Description automatically generated with medium confidence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7128081" y="913870"/>
            <a:ext cx="4812063" cy="46243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2043449" y="1116237"/>
            <a:ext cx="5785248" cy="2960338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Xxth Month </a:t>
            </a:r>
            <a:r>
              <a:rPr lang="en-US"/>
              <a:t>Year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930DC-47CF-4021-AC85-F81423F4F187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−"/>
        <a:defRPr sz="16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</a:schemeClr>
        </a:buClr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SzPct val="70000"/>
        <a:buFont typeface="Wingdings" panose="05000000000000000000" pitchFamily="2" charset="2"/>
        <a:buChar char="§"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4DF38C2-5B7E-9615-3EED-E2608C8C0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err="1"/>
              <a:t>GraphQL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C5F9B-95A6-D461-E00D-8D68E37D71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schema?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GraphQL schema is a description of the data clients can request from a GraphQL API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474470"/>
            <a:ext cx="10274935" cy="2886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 Type:</a:t>
            </a:r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String</a:t>
            </a:r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Int</a:t>
            </a:r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ID</a:t>
            </a:r>
          </a:p>
          <a:p>
            <a:pPr lvl="1">
              <a:buFont typeface="Arial" panose="020B0604020202090204" pitchFamily="34" charset="0"/>
              <a:buChar char="•"/>
            </a:pPr>
            <a:r>
              <a:rPr lang="en-US" dirty="0"/>
              <a:t>Float</a:t>
            </a:r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Boolean</a:t>
            </a:r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[Basic Type] =&gt; Array with basic type (eg: [String], [Int],...)</a:t>
            </a:r>
          </a:p>
          <a:p>
            <a:pPr lvl="0">
              <a:buFont typeface="Wingdings" panose="05000000000000000000" charset="0"/>
              <a:buChar char="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Non-null:</a:t>
            </a:r>
          </a:p>
          <a:p>
            <a:pPr lvl="1">
              <a:buFont typeface="Arial" panose="020B0604020202090204" pitchFamily="34" charset="0"/>
              <a:buChar char="•"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Exclamation mark - Type</a:t>
            </a:r>
            <a:r>
              <a:rPr lang="en-US" b="1" i="0" u="sng" strike="noStrike" dirty="0">
                <a:solidFill>
                  <a:schemeClr val="accent5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!</a:t>
            </a:r>
            <a:r>
              <a:rPr lang="en-US" i="0" strike="noStrike" dirty="0">
                <a:solidFill>
                  <a:schemeClr val="bg1"/>
                </a:solidFill>
                <a:effectLst/>
                <a:latin typeface="Arial" panose="020B0604020202090204" pitchFamily="34" charset="0"/>
                <a:cs typeface="Arial" panose="020B0604020202090204" pitchFamily="34" charset="0"/>
              </a:rPr>
              <a:t> (eg: String!, Int!,...)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105" y="4657090"/>
            <a:ext cx="2527300" cy="92710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/>
        </p:nvSpPr>
        <p:spPr>
          <a:xfrm>
            <a:off x="3934460" y="4361180"/>
            <a:ext cx="6066155" cy="2016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28292B"/>
              </a:buClr>
              <a:buFont typeface="Arial" panose="020B0604020202090204" pitchFamily="34" charset="0"/>
              <a:buChar char="•"/>
            </a:pPr>
            <a:r>
              <a:rPr lang="en-US" dirty="0"/>
              <a:t>Character is a GraphQL Object Type</a:t>
            </a:r>
          </a:p>
          <a:p>
            <a:pPr>
              <a:buClr>
                <a:srgbClr val="28292B"/>
              </a:buClr>
              <a:buFont typeface="Arial" panose="020B0604020202090204" pitchFamily="34" charset="0"/>
              <a:buChar char="•"/>
            </a:pPr>
            <a:r>
              <a:rPr lang="en-US" dirty="0"/>
              <a:t>name and appearsIn are fields</a:t>
            </a:r>
          </a:p>
          <a:p>
            <a:pPr>
              <a:buClr>
                <a:srgbClr val="28292B"/>
              </a:buClr>
              <a:buFont typeface="Arial" panose="020B0604020202090204" pitchFamily="34" charset="0"/>
              <a:buChar char="•"/>
            </a:pPr>
            <a:r>
              <a:rPr lang="en-US" dirty="0"/>
              <a:t>name has type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string</a:t>
            </a:r>
            <a:r>
              <a:rPr lang="en-US" b="1" dirty="0">
                <a:latin typeface="Arial Bold" panose="020B0604020202090204" charset="0"/>
                <a:cs typeface="Arial Bold" panose="020B0604020202090204" charset="0"/>
              </a:rPr>
              <a:t> </a:t>
            </a:r>
            <a:r>
              <a:rPr lang="en-US" dirty="0"/>
              <a:t>and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non-null</a:t>
            </a:r>
            <a:endParaRPr lang="en-US" dirty="0"/>
          </a:p>
          <a:p>
            <a:pPr>
              <a:buClr>
                <a:srgbClr val="28292B"/>
              </a:buClr>
              <a:buFont typeface="Arial" panose="020B0604020202090204" pitchFamily="34" charset="0"/>
              <a:buChar char="•"/>
            </a:pPr>
            <a:r>
              <a:rPr lang="en-US" dirty="0"/>
              <a:t>appearsIn has type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array of Episode</a:t>
            </a:r>
            <a:r>
              <a:rPr lang="en-US" dirty="0"/>
              <a:t> and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non-null</a:t>
            </a:r>
            <a:r>
              <a:rPr lang="en-US" dirty="0"/>
              <a:t> array, also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cannot</a:t>
            </a:r>
            <a:r>
              <a:rPr lang="en-US" dirty="0"/>
              <a:t> contain </a:t>
            </a:r>
            <a:r>
              <a:rPr lang="en-US" b="1" u="sng" dirty="0">
                <a:latin typeface="Arial Bold" panose="020B0604020202090204" charset="0"/>
                <a:cs typeface="Arial Bold" panose="020B0604020202090204" charset="0"/>
              </a:rPr>
              <a:t>null</a:t>
            </a:r>
            <a:r>
              <a:rPr lang="en-US" dirty="0"/>
              <a:t> element</a:t>
            </a:r>
          </a:p>
          <a:p>
            <a:pPr>
              <a:buFont typeface="Arial" panose="020B060402020209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Queries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nap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760" y="1478280"/>
            <a:ext cx="4075430" cy="3844925"/>
          </a:xfrm>
          <a:prstGeom prst="rect">
            <a:avLst/>
          </a:prstGeom>
        </p:spPr>
      </p:pic>
      <p:pic>
        <p:nvPicPr>
          <p:cNvPr id="15" name="Picture 14" descr="Snap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050" y="1407160"/>
            <a:ext cx="4058285" cy="4537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query</a:t>
            </a:r>
            <a:r>
              <a:rPr lang="en-US" dirty="0"/>
              <a:t>?</a:t>
            </a:r>
          </a:p>
        </p:txBody>
      </p:sp>
      <p:pic>
        <p:nvPicPr>
          <p:cNvPr id="12" name="Picture 11" descr="Snap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85" y="1534795"/>
            <a:ext cx="3754120" cy="378841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query is used to read/fetch data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661160"/>
            <a:ext cx="2880360" cy="624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query?</a:t>
            </a:r>
          </a:p>
          <a:p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4533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query?</a:t>
            </a:r>
          </a:p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/>
        </p:nvSpPr>
        <p:spPr>
          <a:xfrm>
            <a:off x="825055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response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95" y="1350010"/>
            <a:ext cx="4823460" cy="356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resolver?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 resolver is used to resolve query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resolver?</a:t>
            </a:r>
          </a:p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/>
        </p:nvSpPr>
        <p:spPr>
          <a:xfrm>
            <a:off x="5824855" y="1750695"/>
            <a:ext cx="5673725" cy="2767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parent: The return value of the resolver for this field's parent</a:t>
            </a: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args: An object that contains all GraphQL arguments provided for this field.</a:t>
            </a: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contextValue: An object shared across all resolvers that are executing for a particular operation.</a:t>
            </a: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info: Contains information about the operation's execution state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10" y="1050290"/>
            <a:ext cx="4051300" cy="4909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resolver resolve query?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resolver function resolves query field by field - like DFS (depth first search algorithm)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560" y="2381250"/>
            <a:ext cx="6604635" cy="914400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/>
        </p:nvSpPr>
        <p:spPr>
          <a:xfrm>
            <a:off x="83820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query</a:t>
            </a:r>
          </a:p>
          <a:p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/>
        </p:nvSpPr>
        <p:spPr>
          <a:xfrm>
            <a:off x="503682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Resolve chains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Mutations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nap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5" y="1403985"/>
            <a:ext cx="4907915" cy="4050030"/>
          </a:xfrm>
          <a:prstGeom prst="rect">
            <a:avLst/>
          </a:prstGeom>
        </p:spPr>
      </p:pic>
      <p:pic>
        <p:nvPicPr>
          <p:cNvPr id="7" name="Picture 6" descr="Snap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005" y="1474470"/>
            <a:ext cx="4396105" cy="3627755"/>
          </a:xfrm>
          <a:prstGeom prst="rect">
            <a:avLst/>
          </a:prstGeom>
        </p:spPr>
      </p:pic>
      <p:pic>
        <p:nvPicPr>
          <p:cNvPr id="5" name="Picture 4" descr="Sna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45" y="1474470"/>
            <a:ext cx="4197985" cy="29991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mutation</a:t>
            </a:r>
            <a:r>
              <a:rPr lang="en-US" dirty="0"/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565" y="1050290"/>
            <a:ext cx="10293350" cy="42418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mutation is used to mutate data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4533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</a:t>
            </a: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mutation</a:t>
            </a: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?</a:t>
            </a:r>
          </a:p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/>
        </p:nvSpPr>
        <p:spPr>
          <a:xfrm>
            <a:off x="9051290" y="1661160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response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837565" y="1661160"/>
            <a:ext cx="3125470" cy="463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mutation?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Subscriptions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ap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1276350"/>
            <a:ext cx="4537075" cy="3456940"/>
          </a:xfrm>
          <a:prstGeom prst="rect">
            <a:avLst/>
          </a:prstGeom>
        </p:spPr>
      </p:pic>
      <p:pic>
        <p:nvPicPr>
          <p:cNvPr id="9" name="Picture 8" descr="Snap (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5" y="1235075"/>
            <a:ext cx="4591050" cy="3498215"/>
          </a:xfrm>
          <a:prstGeom prst="rect">
            <a:avLst/>
          </a:prstGeom>
        </p:spPr>
      </p:pic>
      <p:pic>
        <p:nvPicPr>
          <p:cNvPr id="10" name="Picture 9" descr="Snap (6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910" y="1276350"/>
            <a:ext cx="3755390" cy="4911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subscriptions</a:t>
            </a:r>
            <a:r>
              <a:rPr lang="en-US" dirty="0"/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85475" cy="5041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A subscriptions are a feature that allows server to send data to its client when a specific event happends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/>
        </p:nvSpPr>
        <p:spPr>
          <a:xfrm>
            <a:off x="4535805" y="1634490"/>
            <a:ext cx="3293745" cy="414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use a </a:t>
            </a: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subscriptions</a:t>
            </a:r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?</a:t>
            </a:r>
          </a:p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/>
        </p:nvSpPr>
        <p:spPr>
          <a:xfrm>
            <a:off x="8636000" y="1585595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resposne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52450" y="1634490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declare a subscriptions?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Introduction</a:t>
            </a:r>
          </a:p>
          <a:p>
            <a:pPr lvl="1"/>
            <a:r>
              <a:rPr lang="en-US" dirty="0"/>
              <a:t>Why </a:t>
            </a:r>
            <a:r>
              <a:rPr lang="en-US" dirty="0" err="1"/>
              <a:t>GraphQL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ym typeface="+mn-ea"/>
              </a:rPr>
              <a:t>What is </a:t>
            </a:r>
            <a:r>
              <a:rPr lang="en-US" dirty="0" err="1">
                <a:sym typeface="+mn-ea"/>
              </a:rPr>
              <a:t>GraphQL</a:t>
            </a:r>
            <a:r>
              <a:rPr lang="en-US" dirty="0">
                <a:sym typeface="+mn-ea"/>
              </a:rPr>
              <a:t>.</a:t>
            </a:r>
            <a:endParaRPr lang="en-US" dirty="0"/>
          </a:p>
          <a:p>
            <a:pPr lvl="1"/>
            <a:r>
              <a:rPr lang="en-US" dirty="0"/>
              <a:t>Who is using </a:t>
            </a:r>
            <a:r>
              <a:rPr lang="en-US" dirty="0" err="1"/>
              <a:t>GraphQL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Demo</a:t>
            </a:r>
          </a:p>
          <a:p>
            <a:pPr lvl="0"/>
            <a:r>
              <a:rPr lang="en-US" dirty="0"/>
              <a:t>Schema</a:t>
            </a:r>
          </a:p>
          <a:p>
            <a:r>
              <a:rPr lang="en-US" dirty="0"/>
              <a:t>Queries</a:t>
            </a:r>
          </a:p>
          <a:p>
            <a:r>
              <a:rPr lang="en-US" dirty="0"/>
              <a:t>Errors</a:t>
            </a:r>
          </a:p>
          <a:p>
            <a:r>
              <a:rPr lang="en-US" dirty="0"/>
              <a:t>Mutations</a:t>
            </a:r>
          </a:p>
          <a:p>
            <a:r>
              <a:rPr lang="en-US" dirty="0"/>
              <a:t>Authentications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40" y="1169035"/>
            <a:ext cx="3876675" cy="3876675"/>
          </a:xfrm>
          <a:prstGeom prst="rect">
            <a:avLst/>
          </a:prstGeom>
        </p:spPr>
      </p:pic>
      <p:pic>
        <p:nvPicPr>
          <p:cNvPr id="7" name="Picture 6" descr="Snap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305" y="1268730"/>
            <a:ext cx="5850890" cy="4142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vi-VN" altLang="en-US" dirty="0"/>
              <a:t>Error</a:t>
            </a:r>
            <a:r>
              <a:rPr lang="en-US" altLang="vi-VN" dirty="0"/>
              <a:t>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46105" cy="691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In Graphql, we don't have a standard way to return errors to the clients. Because of this reason we need to define errors for ourself</a:t>
            </a: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93090" y="1729105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How to handle an error?</a:t>
            </a:r>
          </a:p>
          <a:p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/>
        </p:nvSpPr>
        <p:spPr>
          <a:xfrm>
            <a:off x="5900420" y="1729105"/>
            <a:ext cx="2880360" cy="463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Example resposne</a:t>
            </a:r>
            <a:endParaRPr lang="en-US" dirty="0"/>
          </a:p>
        </p:txBody>
      </p:sp>
      <p:pic>
        <p:nvPicPr>
          <p:cNvPr id="6" name="Picture 5" descr="Snap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" y="3009265"/>
            <a:ext cx="4636135" cy="3837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Typescript in Graphql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 (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095" y="2118360"/>
            <a:ext cx="3885565" cy="3020060"/>
          </a:xfrm>
          <a:prstGeom prst="rect">
            <a:avLst/>
          </a:prstGeom>
        </p:spPr>
      </p:pic>
      <p:pic>
        <p:nvPicPr>
          <p:cNvPr id="4" name="Picture 3" descr="Snap (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5" y="2049780"/>
            <a:ext cx="5207000" cy="4324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Code first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746105" cy="691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Code first means we don't need to write any schema code, we write Typescript code to generate schema and type files</a:t>
            </a: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93090" y="1729105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Write typescript code</a:t>
            </a:r>
          </a:p>
          <a:p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6515735" y="1729105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Generated schema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Code first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1119485" cy="5424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202020"/>
                </a:solidFill>
                <a:effectLst/>
                <a:sym typeface="+mn-ea"/>
              </a:rPr>
              <a:t>Advantages:</a:t>
            </a:r>
          </a:p>
          <a:p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Don’t need to write schema</a:t>
            </a:r>
          </a:p>
          <a:p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Don't need to write typescript that maps schema file</a:t>
            </a:r>
          </a:p>
          <a:p>
            <a:r>
              <a:rPr lang="vi-VN" altLang="en-US" dirty="0">
                <a:solidFill>
                  <a:srgbClr val="202020"/>
                </a:solidFill>
                <a:effectLst/>
                <a:sym typeface="+mn-ea"/>
              </a:rPr>
              <a:t>Can't split service and schema file</a:t>
            </a: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b="1" dirty="0">
                <a:solidFill>
                  <a:srgbClr val="202020"/>
                </a:solidFill>
                <a:effectLst/>
                <a:sym typeface="+mn-ea"/>
              </a:rPr>
              <a:t>Disadvantage:</a:t>
            </a:r>
          </a:p>
          <a:p>
            <a:pPr>
              <a:buFont typeface="Wingdings" panose="05000000000000000000" charset="0"/>
              <a:buChar char=""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Eventually, we need to work with schema file</a:t>
            </a:r>
          </a:p>
          <a:p>
            <a:pPr>
              <a:buFont typeface="Wingdings" panose="05000000000000000000" charset="0"/>
              <a:buChar char=""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Generate complicated typescript files, it is hard to read and reuse</a:t>
            </a:r>
          </a:p>
          <a:p>
            <a:pPr>
              <a:buFont typeface="Wingdings" panose="05000000000000000000" charset="0"/>
              <a:buChar char=""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There are no any solutions for federation.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ap (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" y="1660525"/>
            <a:ext cx="4620260" cy="3591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vi-VN" altLang="en-US" dirty="0"/>
              <a:t>Schema </a:t>
            </a:r>
            <a:r>
              <a:rPr lang="en-US" dirty="0"/>
              <a:t>first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0097135" cy="505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We write schema in graphql, then using tools generate typescript mapping with schema file</a:t>
            </a:r>
          </a:p>
        </p:txBody>
      </p:sp>
      <p:sp>
        <p:nvSpPr>
          <p:cNvPr id="8" name="Text Placeholder 2"/>
          <p:cNvSpPr>
            <a:spLocks noGrp="1"/>
          </p:cNvSpPr>
          <p:nvPr/>
        </p:nvSpPr>
        <p:spPr>
          <a:xfrm>
            <a:off x="593090" y="1543050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Write schema</a:t>
            </a:r>
          </a:p>
          <a:p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/>
        </p:nvSpPr>
        <p:spPr>
          <a:xfrm>
            <a:off x="5738495" y="1543050"/>
            <a:ext cx="3590925" cy="517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G</a:t>
            </a:r>
            <a:r>
              <a:rPr lang="en-US" altLang="vi-VN" b="0" i="0" u="none" strike="noStrike" dirty="0">
                <a:solidFill>
                  <a:srgbClr val="202020"/>
                </a:solidFill>
                <a:effectLst/>
              </a:rPr>
              <a:t>enerated typescript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6" name="Picture 5" descr="Snap (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25" y="1804035"/>
            <a:ext cx="4203700" cy="3588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vi-VN" altLang="en-US" dirty="0"/>
              <a:t>Schema </a:t>
            </a:r>
            <a:r>
              <a:rPr lang="en-US" dirty="0"/>
              <a:t>first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1037590"/>
            <a:ext cx="11119485" cy="5424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202020"/>
                </a:solidFill>
                <a:effectLst/>
                <a:sym typeface="+mn-ea"/>
              </a:rPr>
              <a:t>Advantages:</a:t>
            </a:r>
          </a:p>
          <a:p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Resolve problems when we deal with code first approach</a:t>
            </a:r>
          </a:p>
          <a:p>
            <a:pPr marL="0" indent="0">
              <a:buFont typeface="Wingdings" panose="05000000000000000000" charset="0"/>
              <a:buNone/>
            </a:pPr>
            <a:endParaRPr lang="en-US" dirty="0">
              <a:solidFill>
                <a:srgbClr val="202020"/>
              </a:solidFill>
              <a:effectLst/>
              <a:sym typeface="+mn-ea"/>
            </a:endParaRPr>
          </a:p>
          <a:p>
            <a:pPr marL="0" indent="0">
              <a:buFont typeface="Wingdings" panose="05000000000000000000" charset="0"/>
              <a:buNone/>
            </a:pPr>
            <a:r>
              <a:rPr lang="en-US" b="1" dirty="0">
                <a:solidFill>
                  <a:srgbClr val="202020"/>
                </a:solidFill>
                <a:effectLst/>
                <a:sym typeface="+mn-ea"/>
              </a:rPr>
              <a:t>Disadvantage:</a:t>
            </a:r>
          </a:p>
          <a:p>
            <a:pPr>
              <a:buFont typeface="Wingdings" panose="05000000000000000000" charset="0"/>
              <a:buChar char=""/>
            </a:pPr>
            <a:r>
              <a:rPr lang="vi-VN" altLang="en-US" dirty="0">
                <a:solidFill>
                  <a:srgbClr val="202020"/>
                </a:solidFill>
                <a:effectLst/>
                <a:sym typeface="+mn-ea"/>
              </a:rPr>
              <a:t>Typesc</a:t>
            </a:r>
            <a:r>
              <a:rPr lang="en-US" altLang="vi-VN" dirty="0">
                <a:solidFill>
                  <a:srgbClr val="202020"/>
                </a:solidFill>
                <a:effectLst/>
                <a:sym typeface="+mn-ea"/>
              </a:rPr>
              <a:t>ript file is generated by third-party, so we can't control </a:t>
            </a:r>
            <a:r>
              <a:rPr lang="vi-VN" altLang="en-US" dirty="0">
                <a:solidFill>
                  <a:srgbClr val="202020"/>
                </a:solidFill>
                <a:effectLst/>
                <a:sym typeface="+mn-ea"/>
              </a:rPr>
              <a:t>and take advantage of it</a:t>
            </a:r>
            <a:br>
              <a:rPr lang="en-US" dirty="0">
                <a:solidFill>
                  <a:srgbClr val="202020"/>
                </a:solidFill>
                <a:effectLst/>
                <a:sym typeface="+mn-ea"/>
              </a:rPr>
            </a:br>
            <a:endParaRPr lang="en-US" dirty="0">
              <a:solidFill>
                <a:srgbClr val="202020"/>
              </a:solidFill>
              <a:effectLst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Pros &amp; Cons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</a:t>
            </a:r>
            <a:r>
              <a:rPr lang="vi-VN" altLang="en-US" dirty="0"/>
              <a:t>5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Graphql playground - Pros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920750"/>
            <a:ext cx="10097135" cy="5054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We have built-in playground as documentation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15" y="1426210"/>
            <a:ext cx="5647690" cy="52063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Graphql playground - Cons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920750"/>
            <a:ext cx="10097135" cy="505460"/>
          </a:xfrm>
        </p:spPr>
        <p:txBody>
          <a:bodyPr>
            <a:normAutofit fontScale="900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Network with chrome is painful - it is hard to find what you are looking for, as all the endpoints look the same (need to inspect detail of network)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85" y="1426210"/>
            <a:ext cx="5614035" cy="50050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nap (7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" y="1860550"/>
            <a:ext cx="4253230" cy="40474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089" y="375601"/>
            <a:ext cx="10293015" cy="538696"/>
          </a:xfrm>
        </p:spPr>
        <p:txBody>
          <a:bodyPr/>
          <a:lstStyle/>
          <a:p>
            <a:r>
              <a:rPr lang="en-US" dirty="0"/>
              <a:t>Version free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3090" y="914400"/>
            <a:ext cx="10047605" cy="1351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Nothing is free. How can we adjust for backward compatibility?</a:t>
            </a:r>
          </a:p>
          <a:p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Version </a:t>
            </a:r>
            <a:r>
              <a:rPr lang="en-US" dirty="0" err="1">
                <a:solidFill>
                  <a:srgbClr val="202020"/>
                </a:solidFill>
                <a:effectLst/>
                <a:sym typeface="+mn-ea"/>
              </a:rPr>
              <a:t>GraphQL</a:t>
            </a:r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 as Rest - not recommend</a:t>
            </a:r>
          </a:p>
          <a:p>
            <a:r>
              <a:rPr lang="en-US" dirty="0">
                <a:solidFill>
                  <a:srgbClr val="202020"/>
                </a:solidFill>
                <a:effectLst/>
                <a:sym typeface="+mn-ea"/>
              </a:rPr>
              <a:t>Using annotation to mark new/old fields, then monitor 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540" y="2182495"/>
            <a:ext cx="7703185" cy="3615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535" y="2614930"/>
            <a:ext cx="6271260" cy="1628140"/>
          </a:xfrm>
        </p:spPr>
        <p:txBody>
          <a:bodyPr/>
          <a:lstStyle/>
          <a:p>
            <a:r>
              <a:rPr lang="en-US" sz="6600" dirty="0"/>
              <a:t>Why </a:t>
            </a:r>
            <a:r>
              <a:rPr lang="en-US" sz="6600" dirty="0" err="1"/>
              <a:t>GraphQL</a:t>
            </a:r>
            <a:r>
              <a:rPr lang="en-US" sz="6600" dirty="0"/>
              <a:t>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7500" lnSpcReduction="10000"/>
          </a:bodyPr>
          <a:lstStyle/>
          <a:p>
            <a:pPr marL="0" indent="0">
              <a:buNone/>
            </a:pPr>
            <a:r>
              <a:rPr lang="en-US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Problems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4" name="Picture 3" descr="backend-for-fronte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36395"/>
            <a:ext cx="4029710" cy="412115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/>
        </p:nvSpPr>
        <p:spPr>
          <a:xfrm>
            <a:off x="6026150" y="1212850"/>
            <a:ext cx="5105400" cy="4627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/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485" y="1212850"/>
            <a:ext cx="3091180" cy="3738245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/>
        </p:nvSpPr>
        <p:spPr>
          <a:xfrm>
            <a:off x="6026150" y="4951095"/>
            <a:ext cx="5181600" cy="949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=&gt; Backend become</a:t>
            </a:r>
            <a:r>
              <a:rPr lang="en-US" altLang="vi-VN" b="0" i="0" u="none" strike="noStrike" dirty="0">
                <a:solidFill>
                  <a:srgbClr val="202020"/>
                </a:solidFill>
                <a:effectLst/>
              </a:rPr>
              <a:t>s</a:t>
            </a:r>
            <a:r>
              <a:rPr lang="vi-VN" altLang="en-US" b="0" i="0" u="none" strike="noStrike" dirty="0">
                <a:solidFill>
                  <a:srgbClr val="202020"/>
                </a:solidFill>
                <a:effectLst/>
              </a:rPr>
              <a:t> bottleneck in development process, spending a lot of effort on a single deployable resource</a:t>
            </a:r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7500" lnSpcReduction="10000"/>
          </a:bodyPr>
          <a:lstStyle/>
          <a:p>
            <a:pPr marL="0" indent="0">
              <a:buNone/>
            </a:pPr>
            <a:r>
              <a:rPr lang="vi-VN" altLang="en-US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Solution</a:t>
            </a:r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6" name="Picture 5" descr="backend-for-frontend-examp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65" y="1588770"/>
            <a:ext cx="3886835" cy="4251960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/>
        </p:nvSpPr>
        <p:spPr>
          <a:xfrm>
            <a:off x="5921375" y="1922780"/>
            <a:ext cx="5210175" cy="2724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Create once backend per UI.</a:t>
            </a:r>
          </a:p>
          <a:p>
            <a:r>
              <a:rPr lang="en-US"/>
              <a:t>Fine-tune the behavior and performance of each backend to best match the needs of the frontend environment, without worrying about affecting other frontend experiences.</a:t>
            </a:r>
          </a:p>
          <a:p>
            <a:r>
              <a:rPr lang="en-US" dirty="0"/>
              <a:t>Each interface team control their own backend.</a:t>
            </a:r>
          </a:p>
          <a:p>
            <a:r>
              <a:rPr lang="en-US" dirty="0"/>
              <a:t>Give team flexibility to choose language, release candence, tools,...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Backend For Frontend (BFF)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8200" y="944245"/>
            <a:ext cx="10293350" cy="357505"/>
          </a:xfrm>
        </p:spPr>
        <p:txBody>
          <a:bodyPr>
            <a:normAutofit fontScale="57500" lnSpcReduction="10000"/>
          </a:bodyPr>
          <a:lstStyle/>
          <a:p>
            <a:pPr marL="0" indent="0">
              <a:buNone/>
            </a:pPr>
            <a:r>
              <a:rPr lang="en-US" altLang="vi-VN" sz="3600" b="1" i="0" u="none" strike="noStrike" dirty="0">
                <a:solidFill>
                  <a:srgbClr val="202020"/>
                </a:solidFill>
                <a:effectLst/>
                <a:latin typeface="Arial Bold" panose="020B0604020202090204" charset="0"/>
                <a:cs typeface="Arial Bold" panose="020B0604020202090204" charset="0"/>
              </a:rPr>
              <a:t>Disadvantage</a:t>
            </a:r>
          </a:p>
        </p:txBody>
      </p:sp>
      <p:sp>
        <p:nvSpPr>
          <p:cNvPr id="4" name="Text Placeholder 2"/>
          <p:cNvSpPr>
            <a:spLocks noGrp="1"/>
          </p:cNvSpPr>
          <p:nvPr/>
        </p:nvSpPr>
        <p:spPr>
          <a:xfrm>
            <a:off x="837565" y="1369060"/>
            <a:ext cx="10293350" cy="1177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Duplication features/code </a:t>
            </a:r>
            <a:r>
              <a:rPr lang="en-US" dirty="0" err="1"/>
              <a:t>acorss</a:t>
            </a:r>
            <a:r>
              <a:rPr lang="en-US" dirty="0"/>
              <a:t> services.</a:t>
            </a:r>
          </a:p>
          <a:p>
            <a:r>
              <a:rPr lang="en-US" dirty="0"/>
              <a:t>Create complexities for backend team.</a:t>
            </a:r>
          </a:p>
          <a:p>
            <a:r>
              <a:rPr lang="en-US" dirty="0"/>
              <a:t>Responsibilities of a development team.</a:t>
            </a:r>
          </a:p>
        </p:txBody>
      </p:sp>
      <p:sp>
        <p:nvSpPr>
          <p:cNvPr id="6" name="Text Placeholder 2"/>
          <p:cNvSpPr>
            <a:spLocks noGrp="1"/>
          </p:cNvSpPr>
          <p:nvPr/>
        </p:nvSpPr>
        <p:spPr>
          <a:xfrm>
            <a:off x="949325" y="2740763"/>
            <a:ext cx="10293350" cy="1029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è"/>
            </a:pPr>
            <a:r>
              <a:rPr lang="en-US" dirty="0"/>
              <a:t>Are we going to use microservices here? =&gt; Bring all drawbacks of MSA too.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dirty="0"/>
              <a:t>Is there any solutions that can be a single backend for multiple UI?</a:t>
            </a:r>
          </a:p>
        </p:txBody>
      </p:sp>
      <p:sp>
        <p:nvSpPr>
          <p:cNvPr id="7" name="Text Placeholder 2"/>
          <p:cNvSpPr>
            <a:spLocks noGrp="1"/>
          </p:cNvSpPr>
          <p:nvPr/>
        </p:nvSpPr>
        <p:spPr>
          <a:xfrm>
            <a:off x="837565" y="3336925"/>
            <a:ext cx="10293350" cy="433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−"/>
              <a:defRPr sz="16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70000"/>
              <a:buFont typeface="Wingdings" panose="05000000000000000000" pitchFamily="2" charset="2"/>
              <a:buChar char="§"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og-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30" y="3848203"/>
            <a:ext cx="6657340" cy="2721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GraphQL</a:t>
            </a:r>
            <a:r>
              <a:rPr lang="en-US" dirty="0"/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37769" y="1050427"/>
            <a:ext cx="10293016" cy="4627975"/>
          </a:xfrm>
        </p:spPr>
        <p:txBody>
          <a:bodyPr/>
          <a:lstStyle/>
          <a:p>
            <a:r>
              <a:rPr lang="en-US" dirty="0"/>
              <a:t>Open-sourced by Facebook.</a:t>
            </a:r>
          </a:p>
          <a:p>
            <a:r>
              <a:rPr lang="en-US" dirty="0"/>
              <a:t>A query language for your API.</a:t>
            </a: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Ask for what you need; get exactly that.</a:t>
            </a: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Get many resources in a single request.</a:t>
            </a: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Describe what’s possible with a type system.</a:t>
            </a: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Move faster with powerful developer tools.</a:t>
            </a: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Evolve your API without versions.</a:t>
            </a:r>
          </a:p>
          <a:p>
            <a:r>
              <a:rPr lang="en-US" b="0" i="0" u="none" strike="noStrike" dirty="0">
                <a:solidFill>
                  <a:srgbClr val="202020"/>
                </a:solidFill>
                <a:effectLst/>
              </a:rPr>
              <a:t>Bring your data and code.</a:t>
            </a: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  <a:latin typeface="Rubik"/>
            </a:endParaRPr>
          </a:p>
          <a:p>
            <a:endParaRPr lang="en-US" b="0" i="0" u="none" strike="noStrike" dirty="0">
              <a:solidFill>
                <a:srgbClr val="202020"/>
              </a:solidFill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using </a:t>
            </a:r>
            <a:r>
              <a:rPr lang="en-US" dirty="0" err="1"/>
              <a:t>GraphQL</a:t>
            </a:r>
            <a:r>
              <a:rPr lang="en-US" dirty="0"/>
              <a:t>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415" y="1039495"/>
            <a:ext cx="4606925" cy="54654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TG">
  <a:themeElements>
    <a:clrScheme name="Custom 26">
      <a:dk1>
        <a:srgbClr val="28292B"/>
      </a:dk1>
      <a:lt1>
        <a:srgbClr val="FFFFFF"/>
      </a:lt1>
      <a:dk2>
        <a:srgbClr val="3C3E41"/>
      </a:dk2>
      <a:lt2>
        <a:srgbClr val="C9CCD4"/>
      </a:lt2>
      <a:accent1>
        <a:srgbClr val="D6001C"/>
      </a:accent1>
      <a:accent2>
        <a:srgbClr val="6A1F7A"/>
      </a:accent2>
      <a:accent3>
        <a:srgbClr val="EA0F6B"/>
      </a:accent3>
      <a:accent4>
        <a:srgbClr val="F4AD33"/>
      </a:accent4>
      <a:accent5>
        <a:srgbClr val="0094D5"/>
      </a:accent5>
      <a:accent6>
        <a:srgbClr val="C9CCD4"/>
      </a:accent6>
      <a:hlink>
        <a:srgbClr val="0094D5"/>
      </a:hlink>
      <a:folHlink>
        <a:srgbClr val="6F717D"/>
      </a:folHlink>
    </a:clrScheme>
    <a:fontScheme name="NT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NTG</Template>
  <TotalTime>169</TotalTime>
  <Words>785</Words>
  <Application>Microsoft Office PowerPoint</Application>
  <PresentationFormat>Widescreen</PresentationFormat>
  <Paragraphs>144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 Bold</vt:lpstr>
      <vt:lpstr>Calibri</vt:lpstr>
      <vt:lpstr>Rubik</vt:lpstr>
      <vt:lpstr>Wingdings</vt:lpstr>
      <vt:lpstr>NTG</vt:lpstr>
      <vt:lpstr>GraphQL</vt:lpstr>
      <vt:lpstr>PowerPoint Presentation</vt:lpstr>
      <vt:lpstr>PowerPoint Presentation</vt:lpstr>
      <vt:lpstr>Why GraphQL?</vt:lpstr>
      <vt:lpstr>Backend For Frontend (BFF)</vt:lpstr>
      <vt:lpstr>Backend For Frontend (BFF)</vt:lpstr>
      <vt:lpstr>Backend For Frontend (BFF)</vt:lpstr>
      <vt:lpstr>What is GraphQL?</vt:lpstr>
      <vt:lpstr>Who is using GraphQL?</vt:lpstr>
      <vt:lpstr>PowerPoint Presentation</vt:lpstr>
      <vt:lpstr>What is schema?</vt:lpstr>
      <vt:lpstr>PowerPoint Presentation</vt:lpstr>
      <vt:lpstr>What is query?</vt:lpstr>
      <vt:lpstr>What is resolver?</vt:lpstr>
      <vt:lpstr>How do resolver resolve query?</vt:lpstr>
      <vt:lpstr>PowerPoint Presentation</vt:lpstr>
      <vt:lpstr>What is mutation?</vt:lpstr>
      <vt:lpstr>PowerPoint Presentation</vt:lpstr>
      <vt:lpstr>What is subscriptions?</vt:lpstr>
      <vt:lpstr>PowerPoint Presentation</vt:lpstr>
      <vt:lpstr>Errors</vt:lpstr>
      <vt:lpstr>PowerPoint Presentation</vt:lpstr>
      <vt:lpstr>Code first</vt:lpstr>
      <vt:lpstr>Code first</vt:lpstr>
      <vt:lpstr>Schema first</vt:lpstr>
      <vt:lpstr>Schema first</vt:lpstr>
      <vt:lpstr>PowerPoint Presentation</vt:lpstr>
      <vt:lpstr>Graphql playground - Pros</vt:lpstr>
      <vt:lpstr>Graphql playground - Cons</vt:lpstr>
      <vt:lpstr>Version free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 presentation (style 1)</dc:title>
  <dc:creator>Trang Dao Thi Thuy</dc:creator>
  <cp:lastModifiedBy>Minh Tran</cp:lastModifiedBy>
  <cp:revision>29</cp:revision>
  <dcterms:created xsi:type="dcterms:W3CDTF">2023-05-19T03:20:22Z</dcterms:created>
  <dcterms:modified xsi:type="dcterms:W3CDTF">2024-01-29T06:39:50Z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0x010100409ED3CD6D966B46B07A514663589B2D</vt:lpwstr>
  </property>
  <property fmtid="{D5CDD505-2E9C-101B-9397-08002B2CF9AE}" pid="3" name="Order">
    <vt:r8>2154200</vt:r8>
  </property>
  <property fmtid="{D5CDD505-2E9C-101B-9397-08002B2CF9AE}" pid="4" name="ComplianceAssetId">
    <vt:lpwstr/>
  </property>
  <property fmtid="{D5CDD505-2E9C-101B-9397-08002B2CF9AE}" pid="5" name="MediaServiceImageTags">
    <vt:lpwstr/>
  </property>
  <property fmtid="{D5CDD505-2E9C-101B-9397-08002B2CF9AE}" pid="6" name="KSOProductBuildVer">
    <vt:lpwstr>1033-3.2.0.6370</vt:lpwstr>
  </property>
</Properties>
</file>